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5243" r:id="rId1"/>
  </p:sldMasterIdLst>
  <p:notesMasterIdLst>
    <p:notesMasterId r:id="rId73"/>
  </p:notesMasterIdLst>
  <p:sldIdLst>
    <p:sldId id="256" r:id="rId2"/>
    <p:sldId id="257" r:id="rId3"/>
    <p:sldId id="258" r:id="rId4"/>
    <p:sldId id="259" r:id="rId5"/>
    <p:sldId id="260" r:id="rId6"/>
    <p:sldId id="326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</p:sldIdLst>
  <p:sldSz cx="7772400" cy="10058400"/>
  <p:notesSz cx="7772400" cy="10058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48" d="100"/>
          <a:sy n="48" d="100"/>
        </p:scale>
        <p:origin x="2142" y="5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402138" y="0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C6C534-F349-4DB1-B268-46B945702AB8}" type="datetimeFigureOut">
              <a:rPr lang="en-US" smtClean="0"/>
              <a:t>3/12/2021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74925" y="1257300"/>
            <a:ext cx="2622550" cy="339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77875" y="4840288"/>
            <a:ext cx="6216650" cy="39608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553575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402138" y="9553575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26C86E-401F-43BB-9AFB-9ADE6536B2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3432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26C86E-401F-43BB-9AFB-9ADE6536B24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0624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36476" y="2123442"/>
            <a:ext cx="5627823" cy="4883385"/>
          </a:xfrm>
        </p:spPr>
        <p:txBody>
          <a:bodyPr anchor="b"/>
          <a:lstStyle>
            <a:lvl1pPr>
              <a:defRPr sz="61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36476" y="7006824"/>
            <a:ext cx="5627823" cy="1263416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886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777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1658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554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9431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331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7203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108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43373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477" y="7040861"/>
            <a:ext cx="5627822" cy="831216"/>
          </a:xfrm>
        </p:spPr>
        <p:txBody>
          <a:bodyPr anchor="b">
            <a:normAutofit/>
          </a:bodyPr>
          <a:lstStyle>
            <a:lvl1pPr algn="l">
              <a:defRPr sz="204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6476" y="1005840"/>
            <a:ext cx="5627823" cy="5339643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360"/>
            </a:lvl1pPr>
            <a:lvl2pPr marL="388620" indent="0">
              <a:buNone/>
              <a:defRPr sz="1360"/>
            </a:lvl2pPr>
            <a:lvl3pPr marL="777240" indent="0">
              <a:buNone/>
              <a:defRPr sz="1360"/>
            </a:lvl3pPr>
            <a:lvl4pPr marL="1165860" indent="0">
              <a:buNone/>
              <a:defRPr sz="1360"/>
            </a:lvl4pPr>
            <a:lvl5pPr marL="1554480" indent="0">
              <a:buNone/>
              <a:defRPr sz="1360"/>
            </a:lvl5pPr>
            <a:lvl6pPr marL="1943100" indent="0">
              <a:buNone/>
              <a:defRPr sz="1360"/>
            </a:lvl6pPr>
            <a:lvl7pPr marL="2331720" indent="0">
              <a:buNone/>
              <a:defRPr sz="1360"/>
            </a:lvl7pPr>
            <a:lvl8pPr marL="2720340" indent="0">
              <a:buNone/>
              <a:defRPr sz="1360"/>
            </a:lvl8pPr>
            <a:lvl9pPr marL="3108960" indent="0">
              <a:buNone/>
              <a:defRPr sz="136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36477" y="7872077"/>
            <a:ext cx="5627821" cy="724111"/>
          </a:xfrm>
        </p:spPr>
        <p:txBody>
          <a:bodyPr>
            <a:normAutofit/>
          </a:bodyPr>
          <a:lstStyle>
            <a:lvl1pPr marL="0" indent="0">
              <a:buNone/>
              <a:defRPr sz="1020"/>
            </a:lvl1pPr>
            <a:lvl2pPr marL="388620" indent="0">
              <a:buNone/>
              <a:defRPr sz="1020"/>
            </a:lvl2pPr>
            <a:lvl3pPr marL="777240" indent="0">
              <a:buNone/>
              <a:defRPr sz="850"/>
            </a:lvl3pPr>
            <a:lvl4pPr marL="1165860" indent="0">
              <a:buNone/>
              <a:defRPr sz="765"/>
            </a:lvl4pPr>
            <a:lvl5pPr marL="1554480" indent="0">
              <a:buNone/>
              <a:defRPr sz="765"/>
            </a:lvl5pPr>
            <a:lvl6pPr marL="1943100" indent="0">
              <a:buNone/>
              <a:defRPr sz="765"/>
            </a:lvl6pPr>
            <a:lvl7pPr marL="2331720" indent="0">
              <a:buNone/>
              <a:defRPr sz="765"/>
            </a:lvl7pPr>
            <a:lvl8pPr marL="2720340" indent="0">
              <a:buNone/>
              <a:defRPr sz="765"/>
            </a:lvl8pPr>
            <a:lvl9pPr marL="3108960" indent="0">
              <a:buNone/>
              <a:defRPr sz="76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6231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476" y="2123440"/>
            <a:ext cx="5627823" cy="2905760"/>
          </a:xfrm>
        </p:spPr>
        <p:txBody>
          <a:bodyPr/>
          <a:lstStyle>
            <a:lvl1pPr>
              <a:defRPr sz="408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736476" y="5364480"/>
            <a:ext cx="5627823" cy="3464560"/>
          </a:xfrm>
        </p:spPr>
        <p:txBody>
          <a:bodyPr anchor="ctr">
            <a:normAutofit/>
          </a:bodyPr>
          <a:lstStyle>
            <a:lvl1pPr marL="0" indent="0">
              <a:buNone/>
              <a:defRPr sz="1530"/>
            </a:lvl1pPr>
            <a:lvl2pPr marL="388620" indent="0">
              <a:buNone/>
              <a:defRPr sz="1020"/>
            </a:lvl2pPr>
            <a:lvl3pPr marL="777240" indent="0">
              <a:buNone/>
              <a:defRPr sz="850"/>
            </a:lvl3pPr>
            <a:lvl4pPr marL="1165860" indent="0">
              <a:buNone/>
              <a:defRPr sz="765"/>
            </a:lvl4pPr>
            <a:lvl5pPr marL="1554480" indent="0">
              <a:buNone/>
              <a:defRPr sz="765"/>
            </a:lvl5pPr>
            <a:lvl6pPr marL="1943100" indent="0">
              <a:buNone/>
              <a:defRPr sz="765"/>
            </a:lvl6pPr>
            <a:lvl7pPr marL="2331720" indent="0">
              <a:buNone/>
              <a:defRPr sz="765"/>
            </a:lvl7pPr>
            <a:lvl8pPr marL="2720340" indent="0">
              <a:buNone/>
              <a:defRPr sz="765"/>
            </a:lvl8pPr>
            <a:lvl9pPr marL="3108960" indent="0">
              <a:buNone/>
              <a:defRPr sz="76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1027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4198" y="2123440"/>
            <a:ext cx="5100892" cy="3407615"/>
          </a:xfrm>
        </p:spPr>
        <p:txBody>
          <a:bodyPr/>
          <a:lstStyle>
            <a:lvl1pPr>
              <a:defRPr sz="408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230951" y="5531055"/>
            <a:ext cx="4641985" cy="501855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19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388620" indent="0">
              <a:buNone/>
              <a:defRPr sz="1020"/>
            </a:lvl2pPr>
            <a:lvl3pPr marL="777240" indent="0">
              <a:buNone/>
              <a:defRPr sz="850"/>
            </a:lvl3pPr>
            <a:lvl4pPr marL="1165860" indent="0">
              <a:buNone/>
              <a:defRPr sz="765"/>
            </a:lvl4pPr>
            <a:lvl5pPr marL="1554480" indent="0">
              <a:buNone/>
              <a:defRPr sz="765"/>
            </a:lvl5pPr>
            <a:lvl6pPr marL="1943100" indent="0">
              <a:buNone/>
              <a:defRPr sz="765"/>
            </a:lvl6pPr>
            <a:lvl7pPr marL="2331720" indent="0">
              <a:buNone/>
              <a:defRPr sz="765"/>
            </a:lvl7pPr>
            <a:lvl8pPr marL="2720340" indent="0">
              <a:buNone/>
              <a:defRPr sz="765"/>
            </a:lvl8pPr>
            <a:lvl9pPr marL="3108960" indent="0">
              <a:buNone/>
              <a:defRPr sz="765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736476" y="6380964"/>
            <a:ext cx="5627823" cy="2458720"/>
          </a:xfrm>
        </p:spPr>
        <p:txBody>
          <a:bodyPr anchor="ctr">
            <a:normAutofit/>
          </a:bodyPr>
          <a:lstStyle>
            <a:lvl1pPr marL="0" indent="0">
              <a:buNone/>
              <a:defRPr sz="1530"/>
            </a:lvl1pPr>
            <a:lvl2pPr marL="388620" indent="0">
              <a:buNone/>
              <a:defRPr sz="1020"/>
            </a:lvl2pPr>
            <a:lvl3pPr marL="777240" indent="0">
              <a:buNone/>
              <a:defRPr sz="850"/>
            </a:lvl3pPr>
            <a:lvl4pPr marL="1165860" indent="0">
              <a:buNone/>
              <a:defRPr sz="765"/>
            </a:lvl4pPr>
            <a:lvl5pPr marL="1554480" indent="0">
              <a:buNone/>
              <a:defRPr sz="765"/>
            </a:lvl5pPr>
            <a:lvl6pPr marL="1943100" indent="0">
              <a:buNone/>
              <a:defRPr sz="765"/>
            </a:lvl6pPr>
            <a:lvl7pPr marL="2331720" indent="0">
              <a:buNone/>
              <a:defRPr sz="765"/>
            </a:lvl7pPr>
            <a:lvl8pPr marL="2720340" indent="0">
              <a:buNone/>
              <a:defRPr sz="765"/>
            </a:lvl8pPr>
            <a:lvl9pPr marL="3108960" indent="0">
              <a:buNone/>
              <a:defRPr sz="76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72813" y="1424505"/>
            <a:ext cx="511352" cy="1688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0370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949737" y="3833554"/>
            <a:ext cx="511352" cy="1688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0370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898168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475" y="4582161"/>
            <a:ext cx="5627824" cy="2424664"/>
          </a:xfrm>
        </p:spPr>
        <p:txBody>
          <a:bodyPr anchor="b"/>
          <a:lstStyle>
            <a:lvl1pPr algn="l">
              <a:defRPr sz="3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6476" y="7006825"/>
            <a:ext cx="5627823" cy="1261920"/>
          </a:xfrm>
        </p:spPr>
        <p:txBody>
          <a:bodyPr anchor="t"/>
          <a:lstStyle>
            <a:lvl1pPr marL="0" indent="0" algn="l">
              <a:buNone/>
              <a:defRPr sz="17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88620" indent="0">
              <a:buNone/>
              <a:defRPr sz="1530">
                <a:solidFill>
                  <a:schemeClr val="tx1">
                    <a:tint val="75000"/>
                  </a:schemeClr>
                </a:solidFill>
              </a:defRPr>
            </a:lvl2pPr>
            <a:lvl3pPr marL="77724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3pPr>
            <a:lvl4pPr marL="1165860" indent="0">
              <a:buNone/>
              <a:defRPr sz="1190">
                <a:solidFill>
                  <a:schemeClr val="tx1">
                    <a:tint val="75000"/>
                  </a:schemeClr>
                </a:solidFill>
              </a:defRPr>
            </a:lvl4pPr>
            <a:lvl5pPr marL="1554480" indent="0">
              <a:buNone/>
              <a:defRPr sz="1190">
                <a:solidFill>
                  <a:schemeClr val="tx1">
                    <a:tint val="75000"/>
                  </a:schemeClr>
                </a:solidFill>
              </a:defRPr>
            </a:lvl5pPr>
            <a:lvl6pPr marL="1943100" indent="0">
              <a:buNone/>
              <a:defRPr sz="1190">
                <a:solidFill>
                  <a:schemeClr val="tx1">
                    <a:tint val="75000"/>
                  </a:schemeClr>
                </a:solidFill>
              </a:defRPr>
            </a:lvl6pPr>
            <a:lvl7pPr marL="2331720" indent="0">
              <a:buNone/>
              <a:defRPr sz="1190">
                <a:solidFill>
                  <a:schemeClr val="tx1">
                    <a:tint val="75000"/>
                  </a:schemeClr>
                </a:solidFill>
              </a:defRPr>
            </a:lvl7pPr>
            <a:lvl8pPr marL="2720340" indent="0">
              <a:buNone/>
              <a:defRPr sz="1190">
                <a:solidFill>
                  <a:schemeClr val="tx1">
                    <a:tint val="75000"/>
                  </a:schemeClr>
                </a:solidFill>
              </a:defRPr>
            </a:lvl8pPr>
            <a:lvl9pPr marL="3108960" indent="0">
              <a:buNone/>
              <a:defRPr sz="119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3187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57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3609" y="2905760"/>
            <a:ext cx="1879116" cy="845184"/>
          </a:xfrm>
        </p:spPr>
        <p:txBody>
          <a:bodyPr anchor="b">
            <a:noAutofit/>
          </a:bodyPr>
          <a:lstStyle>
            <a:lvl1pPr marL="0" indent="0">
              <a:buNone/>
              <a:defRPr sz="204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88620" indent="0">
              <a:buNone/>
              <a:defRPr sz="1700" b="1"/>
            </a:lvl2pPr>
            <a:lvl3pPr marL="777240" indent="0">
              <a:buNone/>
              <a:defRPr sz="1530" b="1"/>
            </a:lvl3pPr>
            <a:lvl4pPr marL="1165860" indent="0">
              <a:buNone/>
              <a:defRPr sz="1360" b="1"/>
            </a:lvl4pPr>
            <a:lvl5pPr marL="1554480" indent="0">
              <a:buNone/>
              <a:defRPr sz="1360" b="1"/>
            </a:lvl5pPr>
            <a:lvl6pPr marL="1943100" indent="0">
              <a:buNone/>
              <a:defRPr sz="1360" b="1"/>
            </a:lvl6pPr>
            <a:lvl7pPr marL="2331720" indent="0">
              <a:buNone/>
              <a:defRPr sz="1360" b="1"/>
            </a:lvl7pPr>
            <a:lvl8pPr marL="2720340" indent="0">
              <a:buNone/>
              <a:defRPr sz="1360" b="1"/>
            </a:lvl8pPr>
            <a:lvl9pPr marL="3108960" indent="0">
              <a:buNone/>
              <a:defRPr sz="13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416054" y="3911600"/>
            <a:ext cx="1866671" cy="5264362"/>
          </a:xfrm>
        </p:spPr>
        <p:txBody>
          <a:bodyPr anchor="t">
            <a:normAutofit/>
          </a:bodyPr>
          <a:lstStyle>
            <a:lvl1pPr marL="0" indent="0">
              <a:buNone/>
              <a:defRPr sz="1190"/>
            </a:lvl1pPr>
            <a:lvl2pPr marL="388620" indent="0">
              <a:buNone/>
              <a:defRPr sz="1020"/>
            </a:lvl2pPr>
            <a:lvl3pPr marL="777240" indent="0">
              <a:buNone/>
              <a:defRPr sz="850"/>
            </a:lvl3pPr>
            <a:lvl4pPr marL="1165860" indent="0">
              <a:buNone/>
              <a:defRPr sz="765"/>
            </a:lvl4pPr>
            <a:lvl5pPr marL="1554480" indent="0">
              <a:buNone/>
              <a:defRPr sz="765"/>
            </a:lvl5pPr>
            <a:lvl6pPr marL="1943100" indent="0">
              <a:buNone/>
              <a:defRPr sz="765"/>
            </a:lvl6pPr>
            <a:lvl7pPr marL="2331720" indent="0">
              <a:buNone/>
              <a:defRPr sz="765"/>
            </a:lvl7pPr>
            <a:lvl8pPr marL="2720340" indent="0">
              <a:buNone/>
              <a:defRPr sz="765"/>
            </a:lvl8pPr>
            <a:lvl9pPr marL="3108960" indent="0">
              <a:buNone/>
              <a:defRPr sz="76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476478" y="2905760"/>
            <a:ext cx="1872341" cy="845184"/>
          </a:xfrm>
        </p:spPr>
        <p:txBody>
          <a:bodyPr anchor="b">
            <a:noAutofit/>
          </a:bodyPr>
          <a:lstStyle>
            <a:lvl1pPr marL="0" indent="0">
              <a:buNone/>
              <a:defRPr sz="204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88620" indent="0">
              <a:buNone/>
              <a:defRPr sz="1700" b="1"/>
            </a:lvl2pPr>
            <a:lvl3pPr marL="777240" indent="0">
              <a:buNone/>
              <a:defRPr sz="1530" b="1"/>
            </a:lvl3pPr>
            <a:lvl4pPr marL="1165860" indent="0">
              <a:buNone/>
              <a:defRPr sz="1360" b="1"/>
            </a:lvl4pPr>
            <a:lvl5pPr marL="1554480" indent="0">
              <a:buNone/>
              <a:defRPr sz="1360" b="1"/>
            </a:lvl5pPr>
            <a:lvl6pPr marL="1943100" indent="0">
              <a:buNone/>
              <a:defRPr sz="1360" b="1"/>
            </a:lvl6pPr>
            <a:lvl7pPr marL="2331720" indent="0">
              <a:buNone/>
              <a:defRPr sz="1360" b="1"/>
            </a:lvl7pPr>
            <a:lvl8pPr marL="2720340" indent="0">
              <a:buNone/>
              <a:defRPr sz="1360" b="1"/>
            </a:lvl8pPr>
            <a:lvl9pPr marL="3108960" indent="0">
              <a:buNone/>
              <a:defRPr sz="13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2469749" y="3911600"/>
            <a:ext cx="1879070" cy="5264362"/>
          </a:xfrm>
        </p:spPr>
        <p:txBody>
          <a:bodyPr anchor="t">
            <a:normAutofit/>
          </a:bodyPr>
          <a:lstStyle>
            <a:lvl1pPr marL="0" indent="0">
              <a:buNone/>
              <a:defRPr sz="1190"/>
            </a:lvl1pPr>
            <a:lvl2pPr marL="388620" indent="0">
              <a:buNone/>
              <a:defRPr sz="1020"/>
            </a:lvl2pPr>
            <a:lvl3pPr marL="777240" indent="0">
              <a:buNone/>
              <a:defRPr sz="850"/>
            </a:lvl3pPr>
            <a:lvl4pPr marL="1165860" indent="0">
              <a:buNone/>
              <a:defRPr sz="765"/>
            </a:lvl4pPr>
            <a:lvl5pPr marL="1554480" indent="0">
              <a:buNone/>
              <a:defRPr sz="765"/>
            </a:lvl5pPr>
            <a:lvl6pPr marL="1943100" indent="0">
              <a:buNone/>
              <a:defRPr sz="765"/>
            </a:lvl6pPr>
            <a:lvl7pPr marL="2331720" indent="0">
              <a:buNone/>
              <a:defRPr sz="765"/>
            </a:lvl7pPr>
            <a:lvl8pPr marL="2720340" indent="0">
              <a:buNone/>
              <a:defRPr sz="765"/>
            </a:lvl8pPr>
            <a:lvl9pPr marL="3108960" indent="0">
              <a:buNone/>
              <a:defRPr sz="76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543180" y="2905760"/>
            <a:ext cx="1869709" cy="845184"/>
          </a:xfrm>
        </p:spPr>
        <p:txBody>
          <a:bodyPr anchor="b">
            <a:noAutofit/>
          </a:bodyPr>
          <a:lstStyle>
            <a:lvl1pPr marL="0" indent="0">
              <a:buNone/>
              <a:defRPr sz="204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88620" indent="0">
              <a:buNone/>
              <a:defRPr sz="1700" b="1"/>
            </a:lvl2pPr>
            <a:lvl3pPr marL="777240" indent="0">
              <a:buNone/>
              <a:defRPr sz="1530" b="1"/>
            </a:lvl3pPr>
            <a:lvl4pPr marL="1165860" indent="0">
              <a:buNone/>
              <a:defRPr sz="1360" b="1"/>
            </a:lvl4pPr>
            <a:lvl5pPr marL="1554480" indent="0">
              <a:buNone/>
              <a:defRPr sz="1360" b="1"/>
            </a:lvl5pPr>
            <a:lvl6pPr marL="1943100" indent="0">
              <a:buNone/>
              <a:defRPr sz="1360" b="1"/>
            </a:lvl6pPr>
            <a:lvl7pPr marL="2331720" indent="0">
              <a:buNone/>
              <a:defRPr sz="1360" b="1"/>
            </a:lvl7pPr>
            <a:lvl8pPr marL="2720340" indent="0">
              <a:buNone/>
              <a:defRPr sz="1360" b="1"/>
            </a:lvl8pPr>
            <a:lvl9pPr marL="3108960" indent="0">
              <a:buNone/>
              <a:defRPr sz="13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4543180" y="3911600"/>
            <a:ext cx="1869709" cy="5264362"/>
          </a:xfrm>
        </p:spPr>
        <p:txBody>
          <a:bodyPr anchor="t">
            <a:normAutofit/>
          </a:bodyPr>
          <a:lstStyle>
            <a:lvl1pPr marL="0" indent="0">
              <a:buNone/>
              <a:defRPr sz="1190"/>
            </a:lvl1pPr>
            <a:lvl2pPr marL="388620" indent="0">
              <a:buNone/>
              <a:defRPr sz="1020"/>
            </a:lvl2pPr>
            <a:lvl3pPr marL="777240" indent="0">
              <a:buNone/>
              <a:defRPr sz="850"/>
            </a:lvl3pPr>
            <a:lvl4pPr marL="1165860" indent="0">
              <a:buNone/>
              <a:defRPr sz="765"/>
            </a:lvl4pPr>
            <a:lvl5pPr marL="1554480" indent="0">
              <a:buNone/>
              <a:defRPr sz="765"/>
            </a:lvl5pPr>
            <a:lvl6pPr marL="1943100" indent="0">
              <a:buNone/>
              <a:defRPr sz="765"/>
            </a:lvl6pPr>
            <a:lvl7pPr marL="2331720" indent="0">
              <a:buNone/>
              <a:defRPr sz="765"/>
            </a:lvl7pPr>
            <a:lvl8pPr marL="2720340" indent="0">
              <a:buNone/>
              <a:defRPr sz="765"/>
            </a:lvl8pPr>
            <a:lvl9pPr marL="3108960" indent="0">
              <a:buNone/>
              <a:defRPr sz="76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2376034" y="3129280"/>
            <a:ext cx="0" cy="581152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4439576" y="3129280"/>
            <a:ext cx="0" cy="5818094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3/12/2021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4071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57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6054" y="6234725"/>
            <a:ext cx="1874770" cy="845184"/>
          </a:xfrm>
        </p:spPr>
        <p:txBody>
          <a:bodyPr anchor="b">
            <a:noAutofit/>
          </a:bodyPr>
          <a:lstStyle>
            <a:lvl1pPr marL="0" indent="0">
              <a:buNone/>
              <a:defRPr sz="204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88620" indent="0">
              <a:buNone/>
              <a:defRPr sz="1700" b="1"/>
            </a:lvl2pPr>
            <a:lvl3pPr marL="777240" indent="0">
              <a:buNone/>
              <a:defRPr sz="1530" b="1"/>
            </a:lvl3pPr>
            <a:lvl4pPr marL="1165860" indent="0">
              <a:buNone/>
              <a:defRPr sz="1360" b="1"/>
            </a:lvl4pPr>
            <a:lvl5pPr marL="1554480" indent="0">
              <a:buNone/>
              <a:defRPr sz="1360" b="1"/>
            </a:lvl5pPr>
            <a:lvl6pPr marL="1943100" indent="0">
              <a:buNone/>
              <a:defRPr sz="1360" b="1"/>
            </a:lvl6pPr>
            <a:lvl7pPr marL="2331720" indent="0">
              <a:buNone/>
              <a:defRPr sz="1360" b="1"/>
            </a:lvl7pPr>
            <a:lvl8pPr marL="2720340" indent="0">
              <a:buNone/>
              <a:defRPr sz="1360" b="1"/>
            </a:lvl8pPr>
            <a:lvl9pPr marL="3108960" indent="0">
              <a:buNone/>
              <a:defRPr sz="13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416054" y="3241040"/>
            <a:ext cx="1874770" cy="22352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360"/>
            </a:lvl1pPr>
            <a:lvl2pPr marL="388620" indent="0">
              <a:buNone/>
              <a:defRPr sz="1360"/>
            </a:lvl2pPr>
            <a:lvl3pPr marL="777240" indent="0">
              <a:buNone/>
              <a:defRPr sz="1360"/>
            </a:lvl3pPr>
            <a:lvl4pPr marL="1165860" indent="0">
              <a:buNone/>
              <a:defRPr sz="1360"/>
            </a:lvl4pPr>
            <a:lvl5pPr marL="1554480" indent="0">
              <a:buNone/>
              <a:defRPr sz="1360"/>
            </a:lvl5pPr>
            <a:lvl6pPr marL="1943100" indent="0">
              <a:buNone/>
              <a:defRPr sz="1360"/>
            </a:lvl6pPr>
            <a:lvl7pPr marL="2331720" indent="0">
              <a:buNone/>
              <a:defRPr sz="1360"/>
            </a:lvl7pPr>
            <a:lvl8pPr marL="2720340" indent="0">
              <a:buNone/>
              <a:defRPr sz="1360"/>
            </a:lvl8pPr>
            <a:lvl9pPr marL="3108960" indent="0">
              <a:buNone/>
              <a:defRPr sz="136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416054" y="7079911"/>
            <a:ext cx="1874770" cy="966811"/>
          </a:xfrm>
        </p:spPr>
        <p:txBody>
          <a:bodyPr anchor="t">
            <a:normAutofit/>
          </a:bodyPr>
          <a:lstStyle>
            <a:lvl1pPr marL="0" indent="0">
              <a:buNone/>
              <a:defRPr sz="1190"/>
            </a:lvl1pPr>
            <a:lvl2pPr marL="388620" indent="0">
              <a:buNone/>
              <a:defRPr sz="1020"/>
            </a:lvl2pPr>
            <a:lvl3pPr marL="777240" indent="0">
              <a:buNone/>
              <a:defRPr sz="850"/>
            </a:lvl3pPr>
            <a:lvl4pPr marL="1165860" indent="0">
              <a:buNone/>
              <a:defRPr sz="765"/>
            </a:lvl4pPr>
            <a:lvl5pPr marL="1554480" indent="0">
              <a:buNone/>
              <a:defRPr sz="765"/>
            </a:lvl5pPr>
            <a:lvl6pPr marL="1943100" indent="0">
              <a:buNone/>
              <a:defRPr sz="765"/>
            </a:lvl6pPr>
            <a:lvl7pPr marL="2331720" indent="0">
              <a:buNone/>
              <a:defRPr sz="765"/>
            </a:lvl7pPr>
            <a:lvl8pPr marL="2720340" indent="0">
              <a:buNone/>
              <a:defRPr sz="765"/>
            </a:lvl8pPr>
            <a:lvl9pPr marL="3108960" indent="0">
              <a:buNone/>
              <a:defRPr sz="76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480123" y="6234725"/>
            <a:ext cx="1868696" cy="845184"/>
          </a:xfrm>
        </p:spPr>
        <p:txBody>
          <a:bodyPr anchor="b">
            <a:noAutofit/>
          </a:bodyPr>
          <a:lstStyle>
            <a:lvl1pPr marL="0" indent="0">
              <a:buNone/>
              <a:defRPr sz="204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88620" indent="0">
              <a:buNone/>
              <a:defRPr sz="1700" b="1"/>
            </a:lvl2pPr>
            <a:lvl3pPr marL="777240" indent="0">
              <a:buNone/>
              <a:defRPr sz="1530" b="1"/>
            </a:lvl3pPr>
            <a:lvl4pPr marL="1165860" indent="0">
              <a:buNone/>
              <a:defRPr sz="1360" b="1"/>
            </a:lvl4pPr>
            <a:lvl5pPr marL="1554480" indent="0">
              <a:buNone/>
              <a:defRPr sz="1360" b="1"/>
            </a:lvl5pPr>
            <a:lvl6pPr marL="1943100" indent="0">
              <a:buNone/>
              <a:defRPr sz="1360" b="1"/>
            </a:lvl6pPr>
            <a:lvl7pPr marL="2331720" indent="0">
              <a:buNone/>
              <a:defRPr sz="1360" b="1"/>
            </a:lvl7pPr>
            <a:lvl8pPr marL="2720340" indent="0">
              <a:buNone/>
              <a:defRPr sz="1360" b="1"/>
            </a:lvl8pPr>
            <a:lvl9pPr marL="3108960" indent="0">
              <a:buNone/>
              <a:defRPr sz="13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2480122" y="3241040"/>
            <a:ext cx="1868696" cy="22352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360"/>
            </a:lvl1pPr>
            <a:lvl2pPr marL="388620" indent="0">
              <a:buNone/>
              <a:defRPr sz="1360"/>
            </a:lvl2pPr>
            <a:lvl3pPr marL="777240" indent="0">
              <a:buNone/>
              <a:defRPr sz="1360"/>
            </a:lvl3pPr>
            <a:lvl4pPr marL="1165860" indent="0">
              <a:buNone/>
              <a:defRPr sz="1360"/>
            </a:lvl4pPr>
            <a:lvl5pPr marL="1554480" indent="0">
              <a:buNone/>
              <a:defRPr sz="1360"/>
            </a:lvl5pPr>
            <a:lvl6pPr marL="1943100" indent="0">
              <a:buNone/>
              <a:defRPr sz="1360"/>
            </a:lvl6pPr>
            <a:lvl7pPr marL="2331720" indent="0">
              <a:buNone/>
              <a:defRPr sz="1360"/>
            </a:lvl7pPr>
            <a:lvl8pPr marL="2720340" indent="0">
              <a:buNone/>
              <a:defRPr sz="1360"/>
            </a:lvl8pPr>
            <a:lvl9pPr marL="3108960" indent="0">
              <a:buNone/>
              <a:defRPr sz="136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2479260" y="7079910"/>
            <a:ext cx="1871171" cy="966811"/>
          </a:xfrm>
        </p:spPr>
        <p:txBody>
          <a:bodyPr anchor="t">
            <a:normAutofit/>
          </a:bodyPr>
          <a:lstStyle>
            <a:lvl1pPr marL="0" indent="0">
              <a:buNone/>
              <a:defRPr sz="1190"/>
            </a:lvl1pPr>
            <a:lvl2pPr marL="388620" indent="0">
              <a:buNone/>
              <a:defRPr sz="1020"/>
            </a:lvl2pPr>
            <a:lvl3pPr marL="777240" indent="0">
              <a:buNone/>
              <a:defRPr sz="850"/>
            </a:lvl3pPr>
            <a:lvl4pPr marL="1165860" indent="0">
              <a:buNone/>
              <a:defRPr sz="765"/>
            </a:lvl4pPr>
            <a:lvl5pPr marL="1554480" indent="0">
              <a:buNone/>
              <a:defRPr sz="765"/>
            </a:lvl5pPr>
            <a:lvl6pPr marL="1943100" indent="0">
              <a:buNone/>
              <a:defRPr sz="765"/>
            </a:lvl6pPr>
            <a:lvl7pPr marL="2331720" indent="0">
              <a:buNone/>
              <a:defRPr sz="765"/>
            </a:lvl7pPr>
            <a:lvl8pPr marL="2720340" indent="0">
              <a:buNone/>
              <a:defRPr sz="765"/>
            </a:lvl8pPr>
            <a:lvl9pPr marL="3108960" indent="0">
              <a:buNone/>
              <a:defRPr sz="76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543180" y="6234725"/>
            <a:ext cx="1869709" cy="845184"/>
          </a:xfrm>
        </p:spPr>
        <p:txBody>
          <a:bodyPr anchor="b">
            <a:noAutofit/>
          </a:bodyPr>
          <a:lstStyle>
            <a:lvl1pPr marL="0" indent="0">
              <a:buNone/>
              <a:defRPr sz="204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88620" indent="0">
              <a:buNone/>
              <a:defRPr sz="1700" b="1"/>
            </a:lvl2pPr>
            <a:lvl3pPr marL="777240" indent="0">
              <a:buNone/>
              <a:defRPr sz="1530" b="1"/>
            </a:lvl3pPr>
            <a:lvl4pPr marL="1165860" indent="0">
              <a:buNone/>
              <a:defRPr sz="1360" b="1"/>
            </a:lvl4pPr>
            <a:lvl5pPr marL="1554480" indent="0">
              <a:buNone/>
              <a:defRPr sz="1360" b="1"/>
            </a:lvl5pPr>
            <a:lvl6pPr marL="1943100" indent="0">
              <a:buNone/>
              <a:defRPr sz="1360" b="1"/>
            </a:lvl6pPr>
            <a:lvl7pPr marL="2331720" indent="0">
              <a:buNone/>
              <a:defRPr sz="1360" b="1"/>
            </a:lvl7pPr>
            <a:lvl8pPr marL="2720340" indent="0">
              <a:buNone/>
              <a:defRPr sz="1360" b="1"/>
            </a:lvl8pPr>
            <a:lvl9pPr marL="3108960" indent="0">
              <a:buNone/>
              <a:defRPr sz="13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4543179" y="3241040"/>
            <a:ext cx="1869709" cy="22352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360"/>
            </a:lvl1pPr>
            <a:lvl2pPr marL="388620" indent="0">
              <a:buNone/>
              <a:defRPr sz="1360"/>
            </a:lvl2pPr>
            <a:lvl3pPr marL="777240" indent="0">
              <a:buNone/>
              <a:defRPr sz="1360"/>
            </a:lvl3pPr>
            <a:lvl4pPr marL="1165860" indent="0">
              <a:buNone/>
              <a:defRPr sz="1360"/>
            </a:lvl4pPr>
            <a:lvl5pPr marL="1554480" indent="0">
              <a:buNone/>
              <a:defRPr sz="1360"/>
            </a:lvl5pPr>
            <a:lvl6pPr marL="1943100" indent="0">
              <a:buNone/>
              <a:defRPr sz="1360"/>
            </a:lvl6pPr>
            <a:lvl7pPr marL="2331720" indent="0">
              <a:buNone/>
              <a:defRPr sz="1360"/>
            </a:lvl7pPr>
            <a:lvl8pPr marL="2720340" indent="0">
              <a:buNone/>
              <a:defRPr sz="1360"/>
            </a:lvl8pPr>
            <a:lvl9pPr marL="3108960" indent="0">
              <a:buNone/>
              <a:defRPr sz="136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4543101" y="7079907"/>
            <a:ext cx="1872185" cy="966811"/>
          </a:xfrm>
        </p:spPr>
        <p:txBody>
          <a:bodyPr anchor="t">
            <a:normAutofit/>
          </a:bodyPr>
          <a:lstStyle>
            <a:lvl1pPr marL="0" indent="0">
              <a:buNone/>
              <a:defRPr sz="1190"/>
            </a:lvl1pPr>
            <a:lvl2pPr marL="388620" indent="0">
              <a:buNone/>
              <a:defRPr sz="1020"/>
            </a:lvl2pPr>
            <a:lvl3pPr marL="777240" indent="0">
              <a:buNone/>
              <a:defRPr sz="850"/>
            </a:lvl3pPr>
            <a:lvl4pPr marL="1165860" indent="0">
              <a:buNone/>
              <a:defRPr sz="765"/>
            </a:lvl4pPr>
            <a:lvl5pPr marL="1554480" indent="0">
              <a:buNone/>
              <a:defRPr sz="765"/>
            </a:lvl5pPr>
            <a:lvl6pPr marL="1943100" indent="0">
              <a:buNone/>
              <a:defRPr sz="765"/>
            </a:lvl6pPr>
            <a:lvl7pPr marL="2331720" indent="0">
              <a:buNone/>
              <a:defRPr sz="765"/>
            </a:lvl7pPr>
            <a:lvl8pPr marL="2720340" indent="0">
              <a:buNone/>
              <a:defRPr sz="765"/>
            </a:lvl8pPr>
            <a:lvl9pPr marL="3108960" indent="0">
              <a:buNone/>
              <a:defRPr sz="76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2376034" y="3129280"/>
            <a:ext cx="0" cy="581152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4439576" y="3129280"/>
            <a:ext cx="0" cy="5818094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3/12/2021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6938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76744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295315" y="630981"/>
            <a:ext cx="1117574" cy="8544983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16054" y="1134034"/>
            <a:ext cx="4733490" cy="804193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54617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3970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477" y="4197210"/>
            <a:ext cx="5627822" cy="2809616"/>
          </a:xfrm>
        </p:spPr>
        <p:txBody>
          <a:bodyPr anchor="b"/>
          <a:lstStyle>
            <a:lvl1pPr algn="l">
              <a:defRPr sz="3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6476" y="7006825"/>
            <a:ext cx="5627823" cy="1261920"/>
          </a:xfrm>
        </p:spPr>
        <p:txBody>
          <a:bodyPr anchor="t"/>
          <a:lstStyle>
            <a:lvl1pPr marL="0" indent="0" algn="l">
              <a:buNone/>
              <a:defRPr sz="17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88620" indent="0">
              <a:buNone/>
              <a:defRPr sz="1530">
                <a:solidFill>
                  <a:schemeClr val="tx1">
                    <a:tint val="75000"/>
                  </a:schemeClr>
                </a:solidFill>
              </a:defRPr>
            </a:lvl2pPr>
            <a:lvl3pPr marL="77724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3pPr>
            <a:lvl4pPr marL="1165860" indent="0">
              <a:buNone/>
              <a:defRPr sz="1190">
                <a:solidFill>
                  <a:schemeClr val="tx1">
                    <a:tint val="75000"/>
                  </a:schemeClr>
                </a:solidFill>
              </a:defRPr>
            </a:lvl4pPr>
            <a:lvl5pPr marL="1554480" indent="0">
              <a:buNone/>
              <a:defRPr sz="1190">
                <a:solidFill>
                  <a:schemeClr val="tx1">
                    <a:tint val="75000"/>
                  </a:schemeClr>
                </a:solidFill>
              </a:defRPr>
            </a:lvl5pPr>
            <a:lvl6pPr marL="1943100" indent="0">
              <a:buNone/>
              <a:defRPr sz="1190">
                <a:solidFill>
                  <a:schemeClr val="tx1">
                    <a:tint val="75000"/>
                  </a:schemeClr>
                </a:solidFill>
              </a:defRPr>
            </a:lvl6pPr>
            <a:lvl7pPr marL="2331720" indent="0">
              <a:buNone/>
              <a:defRPr sz="1190">
                <a:solidFill>
                  <a:schemeClr val="tx1">
                    <a:tint val="75000"/>
                  </a:schemeClr>
                </a:solidFill>
              </a:defRPr>
            </a:lvl7pPr>
            <a:lvl8pPr marL="2720340" indent="0">
              <a:buNone/>
              <a:defRPr sz="1190">
                <a:solidFill>
                  <a:schemeClr val="tx1">
                    <a:tint val="75000"/>
                  </a:schemeClr>
                </a:solidFill>
              </a:defRPr>
            </a:lvl8pPr>
            <a:lvl9pPr marL="3108960" indent="0">
              <a:buNone/>
              <a:defRPr sz="119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222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03545" y="3022179"/>
            <a:ext cx="2803396" cy="6153786"/>
          </a:xfrm>
        </p:spPr>
        <p:txBody>
          <a:bodyPr>
            <a:normAutofit/>
          </a:bodyPr>
          <a:lstStyle>
            <a:lvl1pPr>
              <a:defRPr sz="1530"/>
            </a:lvl1pPr>
            <a:lvl2pPr>
              <a:defRPr sz="1360"/>
            </a:lvl2pPr>
            <a:lvl3pPr>
              <a:defRPr sz="1190"/>
            </a:lvl3pPr>
            <a:lvl4pPr>
              <a:defRPr sz="1020"/>
            </a:lvl4pPr>
            <a:lvl5pPr>
              <a:defRPr sz="1020"/>
            </a:lvl5pPr>
            <a:lvl6pPr>
              <a:defRPr sz="1020"/>
            </a:lvl6pPr>
            <a:lvl7pPr>
              <a:defRPr sz="1020"/>
            </a:lvl7pPr>
            <a:lvl8pPr>
              <a:defRPr sz="1020"/>
            </a:lvl8pPr>
            <a:lvl9pPr>
              <a:defRPr sz="102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05679" y="3015604"/>
            <a:ext cx="2803398" cy="6160359"/>
          </a:xfrm>
        </p:spPr>
        <p:txBody>
          <a:bodyPr>
            <a:normAutofit/>
          </a:bodyPr>
          <a:lstStyle>
            <a:lvl1pPr>
              <a:defRPr sz="1530"/>
            </a:lvl1pPr>
            <a:lvl2pPr>
              <a:defRPr sz="1360"/>
            </a:lvl2pPr>
            <a:lvl3pPr>
              <a:defRPr sz="1190"/>
            </a:lvl3pPr>
            <a:lvl4pPr>
              <a:defRPr sz="1020"/>
            </a:lvl4pPr>
            <a:lvl5pPr>
              <a:defRPr sz="1020"/>
            </a:lvl5pPr>
            <a:lvl6pPr>
              <a:defRPr sz="1020"/>
            </a:lvl6pPr>
            <a:lvl7pPr>
              <a:defRPr sz="1020"/>
            </a:lvl7pPr>
            <a:lvl8pPr>
              <a:defRPr sz="1020"/>
            </a:lvl8pPr>
            <a:lvl9pPr>
              <a:defRPr sz="102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44541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03545" y="2794000"/>
            <a:ext cx="2803395" cy="845184"/>
          </a:xfrm>
        </p:spPr>
        <p:txBody>
          <a:bodyPr anchor="b">
            <a:noAutofit/>
          </a:bodyPr>
          <a:lstStyle>
            <a:lvl1pPr marL="0" indent="0">
              <a:buNone/>
              <a:defRPr sz="204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88620" indent="0">
              <a:buNone/>
              <a:defRPr sz="1700" b="1"/>
            </a:lvl2pPr>
            <a:lvl3pPr marL="777240" indent="0">
              <a:buNone/>
              <a:defRPr sz="1530" b="1"/>
            </a:lvl3pPr>
            <a:lvl4pPr marL="1165860" indent="0">
              <a:buNone/>
              <a:defRPr sz="1360" b="1"/>
            </a:lvl4pPr>
            <a:lvl5pPr marL="1554480" indent="0">
              <a:buNone/>
              <a:defRPr sz="1360" b="1"/>
            </a:lvl5pPr>
            <a:lvl6pPr marL="1943100" indent="0">
              <a:buNone/>
              <a:defRPr sz="1360" b="1"/>
            </a:lvl6pPr>
            <a:lvl7pPr marL="2331720" indent="0">
              <a:buNone/>
              <a:defRPr sz="1360" b="1"/>
            </a:lvl7pPr>
            <a:lvl8pPr marL="2720340" indent="0">
              <a:buNone/>
              <a:defRPr sz="1360" b="1"/>
            </a:lvl8pPr>
            <a:lvl9pPr marL="3108960" indent="0">
              <a:buNone/>
              <a:defRPr sz="13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03545" y="3688080"/>
            <a:ext cx="2803396" cy="5487882"/>
          </a:xfrm>
        </p:spPr>
        <p:txBody>
          <a:bodyPr>
            <a:normAutofit/>
          </a:bodyPr>
          <a:lstStyle>
            <a:lvl1pPr>
              <a:defRPr sz="1530"/>
            </a:lvl1pPr>
            <a:lvl2pPr>
              <a:defRPr sz="1360"/>
            </a:lvl2pPr>
            <a:lvl3pPr>
              <a:defRPr sz="1190"/>
            </a:lvl3pPr>
            <a:lvl4pPr>
              <a:defRPr sz="1020"/>
            </a:lvl4pPr>
            <a:lvl5pPr>
              <a:defRPr sz="1020"/>
            </a:lvl5pPr>
            <a:lvl6pPr>
              <a:defRPr sz="1020"/>
            </a:lvl6pPr>
            <a:lvl7pPr>
              <a:defRPr sz="1020"/>
            </a:lvl7pPr>
            <a:lvl8pPr>
              <a:defRPr sz="1020"/>
            </a:lvl8pPr>
            <a:lvl9pPr>
              <a:defRPr sz="102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605680" y="2794000"/>
            <a:ext cx="2803396" cy="845184"/>
          </a:xfrm>
        </p:spPr>
        <p:txBody>
          <a:bodyPr anchor="b">
            <a:noAutofit/>
          </a:bodyPr>
          <a:lstStyle>
            <a:lvl1pPr marL="0" indent="0">
              <a:buNone/>
              <a:defRPr sz="204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88620" indent="0">
              <a:buNone/>
              <a:defRPr sz="1700" b="1"/>
            </a:lvl2pPr>
            <a:lvl3pPr marL="777240" indent="0">
              <a:buNone/>
              <a:defRPr sz="1530" b="1"/>
            </a:lvl3pPr>
            <a:lvl4pPr marL="1165860" indent="0">
              <a:buNone/>
              <a:defRPr sz="1360" b="1"/>
            </a:lvl4pPr>
            <a:lvl5pPr marL="1554480" indent="0">
              <a:buNone/>
              <a:defRPr sz="1360" b="1"/>
            </a:lvl5pPr>
            <a:lvl6pPr marL="1943100" indent="0">
              <a:buNone/>
              <a:defRPr sz="1360" b="1"/>
            </a:lvl6pPr>
            <a:lvl7pPr marL="2331720" indent="0">
              <a:buNone/>
              <a:defRPr sz="1360" b="1"/>
            </a:lvl7pPr>
            <a:lvl8pPr marL="2720340" indent="0">
              <a:buNone/>
              <a:defRPr sz="1360" b="1"/>
            </a:lvl8pPr>
            <a:lvl9pPr marL="3108960" indent="0">
              <a:buNone/>
              <a:defRPr sz="13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605680" y="3688080"/>
            <a:ext cx="2803396" cy="5487882"/>
          </a:xfrm>
        </p:spPr>
        <p:txBody>
          <a:bodyPr>
            <a:normAutofit/>
          </a:bodyPr>
          <a:lstStyle>
            <a:lvl1pPr>
              <a:defRPr sz="1530"/>
            </a:lvl1pPr>
            <a:lvl2pPr>
              <a:defRPr sz="1360"/>
            </a:lvl2pPr>
            <a:lvl3pPr>
              <a:defRPr sz="1190"/>
            </a:lvl3pPr>
            <a:lvl4pPr>
              <a:defRPr sz="1020"/>
            </a:lvl4pPr>
            <a:lvl5pPr>
              <a:defRPr sz="1020"/>
            </a:lvl5pPr>
            <a:lvl6pPr>
              <a:defRPr sz="1020"/>
            </a:lvl6pPr>
            <a:lvl7pPr>
              <a:defRPr sz="1020"/>
            </a:lvl7pPr>
            <a:lvl8pPr>
              <a:defRPr sz="1020"/>
            </a:lvl8pPr>
            <a:lvl9pPr>
              <a:defRPr sz="102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3/12/2021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29833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3/12/2021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4102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3/12/2021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01769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475" y="2123440"/>
            <a:ext cx="2168743" cy="2123440"/>
          </a:xfrm>
        </p:spPr>
        <p:txBody>
          <a:bodyPr anchor="b"/>
          <a:lstStyle>
            <a:lvl1pPr algn="l">
              <a:defRPr sz="204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50988" y="2123440"/>
            <a:ext cx="3313311" cy="6705600"/>
          </a:xfrm>
        </p:spPr>
        <p:txBody>
          <a:bodyPr anchor="ctr">
            <a:normAutofit/>
          </a:bodyPr>
          <a:lstStyle>
            <a:lvl1pPr>
              <a:defRPr sz="1700"/>
            </a:lvl1pPr>
            <a:lvl2pPr>
              <a:defRPr sz="1530"/>
            </a:lvl2pPr>
            <a:lvl3pPr>
              <a:defRPr sz="1360"/>
            </a:lvl3pPr>
            <a:lvl4pPr>
              <a:defRPr sz="1190"/>
            </a:lvl4pPr>
            <a:lvl5pPr>
              <a:defRPr sz="1190"/>
            </a:lvl5pPr>
            <a:lvl6pPr>
              <a:defRPr sz="1190"/>
            </a:lvl6pPr>
            <a:lvl7pPr>
              <a:defRPr sz="1190"/>
            </a:lvl7pPr>
            <a:lvl8pPr>
              <a:defRPr sz="1190"/>
            </a:lvl8pPr>
            <a:lvl9pPr>
              <a:defRPr sz="119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36475" y="4589613"/>
            <a:ext cx="2168743" cy="4246879"/>
          </a:xfrm>
        </p:spPr>
        <p:txBody>
          <a:bodyPr/>
          <a:lstStyle>
            <a:lvl1pPr marL="0" indent="0">
              <a:buNone/>
              <a:defRPr sz="1190"/>
            </a:lvl1pPr>
            <a:lvl2pPr marL="388620" indent="0">
              <a:buNone/>
              <a:defRPr sz="1020"/>
            </a:lvl2pPr>
            <a:lvl3pPr marL="777240" indent="0">
              <a:buNone/>
              <a:defRPr sz="850"/>
            </a:lvl3pPr>
            <a:lvl4pPr marL="1165860" indent="0">
              <a:buNone/>
              <a:defRPr sz="765"/>
            </a:lvl4pPr>
            <a:lvl5pPr marL="1554480" indent="0">
              <a:buNone/>
              <a:defRPr sz="765"/>
            </a:lvl5pPr>
            <a:lvl6pPr marL="1943100" indent="0">
              <a:buNone/>
              <a:defRPr sz="765"/>
            </a:lvl6pPr>
            <a:lvl7pPr marL="2331720" indent="0">
              <a:buNone/>
              <a:defRPr sz="765"/>
            </a:lvl7pPr>
            <a:lvl8pPr marL="2720340" indent="0">
              <a:buNone/>
              <a:defRPr sz="765"/>
            </a:lvl8pPr>
            <a:lvl9pPr marL="3108960" indent="0">
              <a:buNone/>
              <a:defRPr sz="76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3/12/2021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06158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808" y="2719482"/>
            <a:ext cx="3247573" cy="2309718"/>
          </a:xfrm>
        </p:spPr>
        <p:txBody>
          <a:bodyPr anchor="b">
            <a:normAutofit/>
          </a:bodyPr>
          <a:lstStyle>
            <a:lvl1pPr algn="l">
              <a:defRPr sz="306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31490" y="1676400"/>
            <a:ext cx="2040786" cy="67056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360"/>
            </a:lvl1pPr>
            <a:lvl2pPr marL="388620" indent="0">
              <a:buNone/>
              <a:defRPr sz="1360"/>
            </a:lvl2pPr>
            <a:lvl3pPr marL="777240" indent="0">
              <a:buNone/>
              <a:defRPr sz="1360"/>
            </a:lvl3pPr>
            <a:lvl4pPr marL="1165860" indent="0">
              <a:buNone/>
              <a:defRPr sz="1360"/>
            </a:lvl4pPr>
            <a:lvl5pPr marL="1554480" indent="0">
              <a:buNone/>
              <a:defRPr sz="1360"/>
            </a:lvl5pPr>
            <a:lvl6pPr marL="1943100" indent="0">
              <a:buNone/>
              <a:defRPr sz="1360"/>
            </a:lvl6pPr>
            <a:lvl7pPr marL="2331720" indent="0">
              <a:buNone/>
              <a:defRPr sz="1360"/>
            </a:lvl7pPr>
            <a:lvl8pPr marL="2720340" indent="0">
              <a:buNone/>
              <a:defRPr sz="1360"/>
            </a:lvl8pPr>
            <a:lvl9pPr marL="3108960" indent="0">
              <a:buNone/>
              <a:defRPr sz="136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36475" y="5364480"/>
            <a:ext cx="3242519" cy="2011680"/>
          </a:xfrm>
        </p:spPr>
        <p:txBody>
          <a:bodyPr>
            <a:normAutofit/>
          </a:bodyPr>
          <a:lstStyle>
            <a:lvl1pPr marL="0" indent="0">
              <a:buNone/>
              <a:defRPr sz="1190"/>
            </a:lvl1pPr>
            <a:lvl2pPr marL="388620" indent="0">
              <a:buNone/>
              <a:defRPr sz="1020"/>
            </a:lvl2pPr>
            <a:lvl3pPr marL="777240" indent="0">
              <a:buNone/>
              <a:defRPr sz="850"/>
            </a:lvl3pPr>
            <a:lvl4pPr marL="1165860" indent="0">
              <a:buNone/>
              <a:defRPr sz="765"/>
            </a:lvl4pPr>
            <a:lvl5pPr marL="1554480" indent="0">
              <a:buNone/>
              <a:defRPr sz="765"/>
            </a:lvl5pPr>
            <a:lvl6pPr marL="1943100" indent="0">
              <a:buNone/>
              <a:defRPr sz="765"/>
            </a:lvl6pPr>
            <a:lvl7pPr marL="2331720" indent="0">
              <a:buNone/>
              <a:defRPr sz="765"/>
            </a:lvl7pPr>
            <a:lvl8pPr marL="2720340" indent="0">
              <a:buNone/>
              <a:defRPr sz="765"/>
            </a:lvl8pPr>
            <a:lvl9pPr marL="3108960" indent="0">
              <a:buNone/>
              <a:defRPr sz="76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3/12/2021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9541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/>
          <p:cNvSpPr/>
          <p:nvPr/>
        </p:nvSpPr>
        <p:spPr>
          <a:xfrm>
            <a:off x="5354517" y="2458720"/>
            <a:ext cx="2396490" cy="413512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Oval 22"/>
          <p:cNvSpPr/>
          <p:nvPr/>
        </p:nvSpPr>
        <p:spPr>
          <a:xfrm>
            <a:off x="4836357" y="-670560"/>
            <a:ext cx="1360170" cy="234696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14000"/>
                </a:schemeClr>
              </a:gs>
              <a:gs pos="73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7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Oval 23"/>
          <p:cNvSpPr/>
          <p:nvPr/>
        </p:nvSpPr>
        <p:spPr>
          <a:xfrm>
            <a:off x="5354517" y="8940800"/>
            <a:ext cx="842010" cy="145288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9000"/>
                </a:schemeClr>
              </a:gs>
              <a:gs pos="66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Oval 19"/>
          <p:cNvSpPr/>
          <p:nvPr/>
        </p:nvSpPr>
        <p:spPr>
          <a:xfrm>
            <a:off x="-130890" y="3911600"/>
            <a:ext cx="3562350" cy="61468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11000"/>
                </a:schemeClr>
              </a:gs>
              <a:gs pos="75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Oval 20"/>
          <p:cNvSpPr/>
          <p:nvPr/>
        </p:nvSpPr>
        <p:spPr>
          <a:xfrm>
            <a:off x="-713820" y="4246880"/>
            <a:ext cx="2007870" cy="346456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8000"/>
                </a:schemeClr>
              </a:gs>
              <a:gs pos="72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/>
          <p:cNvSpPr/>
          <p:nvPr/>
        </p:nvSpPr>
        <p:spPr>
          <a:xfrm>
            <a:off x="6583797" y="0"/>
            <a:ext cx="582930" cy="16125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12004" y="663986"/>
            <a:ext cx="5997073" cy="205411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03545" y="3010957"/>
            <a:ext cx="5704906" cy="61533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6065306" y="2752701"/>
            <a:ext cx="1452879" cy="194360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935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3/12/2021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4108232" y="4856781"/>
            <a:ext cx="5661033" cy="19436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35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6601467" y="433747"/>
            <a:ext cx="534491" cy="112594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381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74638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5244" r:id="rId1"/>
    <p:sldLayoutId id="2147485245" r:id="rId2"/>
    <p:sldLayoutId id="2147485246" r:id="rId3"/>
    <p:sldLayoutId id="2147485247" r:id="rId4"/>
    <p:sldLayoutId id="2147485248" r:id="rId5"/>
    <p:sldLayoutId id="2147485249" r:id="rId6"/>
    <p:sldLayoutId id="2147485250" r:id="rId7"/>
    <p:sldLayoutId id="2147485251" r:id="rId8"/>
    <p:sldLayoutId id="2147485252" r:id="rId9"/>
    <p:sldLayoutId id="2147485253" r:id="rId10"/>
    <p:sldLayoutId id="2147485254" r:id="rId11"/>
    <p:sldLayoutId id="2147485255" r:id="rId12"/>
    <p:sldLayoutId id="2147485256" r:id="rId13"/>
    <p:sldLayoutId id="2147485257" r:id="rId14"/>
    <p:sldLayoutId id="2147485258" r:id="rId15"/>
    <p:sldLayoutId id="2147485259" r:id="rId16"/>
    <p:sldLayoutId id="2147485260" r:id="rId17"/>
  </p:sldLayoutIdLst>
  <p:txStyles>
    <p:titleStyle>
      <a:lvl1pPr algn="l" defTabSz="388626" rtl="0" eaLnBrk="1" latinLnBrk="0" hangingPunct="1">
        <a:spcBef>
          <a:spcPct val="0"/>
        </a:spcBef>
        <a:buNone/>
        <a:defRPr sz="357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91470" indent="-291470" algn="l" defTabSz="388626" rtl="0" eaLnBrk="1" latinLnBrk="0" hangingPunct="1">
        <a:spcBef>
          <a:spcPts val="8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7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631518" indent="-242892" algn="l" defTabSz="388626" rtl="0" eaLnBrk="1" latinLnBrk="0" hangingPunct="1">
        <a:spcBef>
          <a:spcPts val="8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53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971567" indent="-194313" algn="l" defTabSz="388626" rtl="0" eaLnBrk="1" latinLnBrk="0" hangingPunct="1">
        <a:spcBef>
          <a:spcPts val="8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36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360193" indent="-194313" algn="l" defTabSz="388626" rtl="0" eaLnBrk="1" latinLnBrk="0" hangingPunct="1">
        <a:spcBef>
          <a:spcPts val="8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19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1748819" indent="-194313" algn="l" defTabSz="388626" rtl="0" eaLnBrk="1" latinLnBrk="0" hangingPunct="1">
        <a:spcBef>
          <a:spcPts val="8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19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137446" indent="-194313" algn="l" defTabSz="388626" rtl="0" eaLnBrk="1" latinLnBrk="0" hangingPunct="1">
        <a:spcBef>
          <a:spcPts val="8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19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526072" indent="-194313" algn="l" defTabSz="388626" rtl="0" eaLnBrk="1" latinLnBrk="0" hangingPunct="1">
        <a:spcBef>
          <a:spcPts val="8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19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2914698" indent="-194313" algn="l" defTabSz="388626" rtl="0" eaLnBrk="1" latinLnBrk="0" hangingPunct="1">
        <a:spcBef>
          <a:spcPts val="8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19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303324" indent="-194313" algn="l" defTabSz="388626" rtl="0" eaLnBrk="1" latinLnBrk="0" hangingPunct="1">
        <a:spcBef>
          <a:spcPts val="8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19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388626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1pPr>
      <a:lvl2pPr marL="388626" algn="l" defTabSz="388626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2pPr>
      <a:lvl3pPr marL="777253" algn="l" defTabSz="388626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3pPr>
      <a:lvl4pPr marL="1165879" algn="l" defTabSz="388626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4pPr>
      <a:lvl5pPr marL="1554506" algn="l" defTabSz="388626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5pPr>
      <a:lvl6pPr marL="1943132" algn="l" defTabSz="388626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6pPr>
      <a:lvl7pPr marL="2331759" algn="l" defTabSz="388626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7pPr>
      <a:lvl8pPr marL="2720385" algn="l" defTabSz="388626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8pPr>
      <a:lvl9pPr marL="3109012" algn="l" defTabSz="388626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0" y="656834"/>
            <a:ext cx="7772400" cy="3030958"/>
          </a:xfrm>
          <a:prstGeom prst="rect">
            <a:avLst/>
          </a:prstGeom>
        </p:spPr>
        <p:txBody>
          <a:bodyPr vert="horz" wrap="square" lIns="0" tIns="75565" rIns="0" bIns="0" rtlCol="0">
            <a:spAutoFit/>
          </a:bodyPr>
          <a:lstStyle/>
          <a:p>
            <a:pPr marL="30480" algn="ctr">
              <a:lnSpc>
                <a:spcPct val="100000"/>
              </a:lnSpc>
              <a:spcBef>
                <a:spcPts val="595"/>
              </a:spcBef>
            </a:pPr>
            <a:r>
              <a:rPr lang="en-US" sz="8000" b="1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UNIVERSITY OF</a:t>
            </a:r>
            <a:r>
              <a:rPr lang="en-US" sz="8000" b="1" spc="-3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8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KARACHI</a:t>
            </a:r>
            <a:br>
              <a:rPr lang="en-US" sz="5000" b="1" u="sng" dirty="0"/>
            </a:br>
            <a:r>
              <a:rPr sz="3200" b="1" u="sng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DEPARTMENT OF </a:t>
            </a:r>
            <a:r>
              <a:rPr sz="3200" b="1" u="sng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COMPUTER </a:t>
            </a:r>
            <a:r>
              <a:rPr sz="3200" b="1" u="sng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SCIENCE</a:t>
            </a:r>
            <a:r>
              <a:rPr sz="32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 </a:t>
            </a:r>
            <a:r>
              <a:rPr sz="3200" b="1" u="sng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(UBIT)</a:t>
            </a:r>
            <a:endParaRPr sz="2400" b="1" u="sng" spc="-5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0" y="4114800"/>
            <a:ext cx="7772400" cy="299248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MCS</a:t>
            </a:r>
            <a:r>
              <a:rPr sz="3200" b="1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 </a:t>
            </a:r>
            <a:r>
              <a:rPr sz="3200" b="1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FINAL</a:t>
            </a:r>
            <a:endParaRPr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/>
              <a:cs typeface="Calibri"/>
            </a:endParaRPr>
          </a:p>
          <a:p>
            <a:pPr marL="1905" algn="ctr">
              <a:lnSpc>
                <a:spcPct val="100000"/>
              </a:lnSpc>
              <a:spcBef>
                <a:spcPts val="75"/>
              </a:spcBef>
            </a:pPr>
            <a:r>
              <a:rPr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Evening</a:t>
            </a:r>
            <a:r>
              <a:rPr sz="3200" b="1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 </a:t>
            </a:r>
            <a:r>
              <a:rPr sz="3200" b="1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Program</a:t>
            </a:r>
            <a:endParaRPr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lang="en-US" sz="3200" b="1" u="sng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PowerPoint Presentation</a:t>
            </a:r>
            <a:r>
              <a:rPr sz="3200" b="1" u="sng" spc="-3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 </a:t>
            </a:r>
            <a:r>
              <a:rPr sz="3200" b="1" u="sng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(</a:t>
            </a:r>
            <a:r>
              <a:rPr lang="en-US" sz="3200" b="1" u="sng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PPT</a:t>
            </a:r>
            <a:r>
              <a:rPr sz="3200" b="1" u="sng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)</a:t>
            </a:r>
            <a:endParaRPr sz="32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/>
              <a:cs typeface="Calibri"/>
            </a:endParaRPr>
          </a:p>
          <a:p>
            <a:pPr marL="1270" algn="ctr">
              <a:lnSpc>
                <a:spcPct val="100000"/>
              </a:lnSpc>
              <a:spcBef>
                <a:spcPts val="55"/>
              </a:spcBef>
            </a:pPr>
            <a:r>
              <a:rPr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For</a:t>
            </a:r>
            <a:endParaRPr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40"/>
              </a:spcBef>
            </a:pPr>
            <a:r>
              <a:rPr sz="3200" b="1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Notepedia | </a:t>
            </a:r>
            <a:r>
              <a:rPr sz="3200" b="1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Word</a:t>
            </a:r>
            <a:r>
              <a:rPr sz="3200" b="1" spc="-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 </a:t>
            </a:r>
            <a:r>
              <a:rPr sz="3200" b="1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Processor</a:t>
            </a:r>
            <a:endParaRPr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-2895600" y="7543538"/>
            <a:ext cx="10223755" cy="1143262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 marR="5080" indent="3202305" algn="r">
              <a:lnSpc>
                <a:spcPct val="101600"/>
              </a:lnSpc>
              <a:spcBef>
                <a:spcPts val="60"/>
              </a:spcBef>
            </a:pPr>
            <a:r>
              <a:rPr lang="en-US" sz="2400" b="1" u="sng" spc="-5" dirty="0">
                <a:latin typeface="Calibri"/>
                <a:cs typeface="Calibri"/>
              </a:rPr>
              <a:t>PREPARED BY:</a:t>
            </a:r>
            <a:r>
              <a:rPr lang="en-US" sz="2400" b="1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lang="en-US" sz="2400" b="1" spc="-5" dirty="0">
                <a:latin typeface="Calibri"/>
                <a:cs typeface="Calibri"/>
              </a:rPr>
              <a:t> </a:t>
            </a:r>
          </a:p>
          <a:p>
            <a:pPr marL="12700" marR="5080" indent="3202305" algn="r">
              <a:lnSpc>
                <a:spcPct val="101600"/>
              </a:lnSpc>
              <a:spcBef>
                <a:spcPts val="60"/>
              </a:spcBef>
            </a:pPr>
            <a:r>
              <a:rPr lang="en-US" sz="2400" spc="-5" dirty="0">
                <a:latin typeface="Calibri"/>
                <a:cs typeface="Calibri"/>
              </a:rPr>
              <a:t>MUHAMMAD FAHMEED QAYYUM (EP19101045)</a:t>
            </a:r>
            <a:endParaRPr lang="en-US" sz="2400" dirty="0">
              <a:latin typeface="Calibri"/>
              <a:cs typeface="Calibri"/>
            </a:endParaRPr>
          </a:p>
          <a:p>
            <a:pPr marR="5715" algn="r">
              <a:lnSpc>
                <a:spcPct val="100000"/>
              </a:lnSpc>
              <a:spcBef>
                <a:spcPts val="35"/>
              </a:spcBef>
            </a:pPr>
            <a:r>
              <a:rPr lang="en-US" sz="2400" spc="-5" dirty="0">
                <a:latin typeface="Calibri"/>
                <a:cs typeface="Calibri"/>
              </a:rPr>
              <a:t>BUSHRA SHAUKAT</a:t>
            </a:r>
            <a:r>
              <a:rPr lang="en-US" sz="2400" spc="-50" dirty="0">
                <a:latin typeface="Calibri"/>
                <a:cs typeface="Calibri"/>
              </a:rPr>
              <a:t> </a:t>
            </a:r>
            <a:r>
              <a:rPr lang="en-US" sz="2400" spc="-5" dirty="0">
                <a:latin typeface="Calibri"/>
                <a:cs typeface="Calibri"/>
              </a:rPr>
              <a:t>(EP19101011)</a:t>
            </a:r>
            <a:endParaRPr lang="en-US" sz="2400" dirty="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44500" y="9065488"/>
            <a:ext cx="3898900" cy="7643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SUBMITTED</a:t>
            </a:r>
            <a:r>
              <a:rPr sz="2400" b="1" spc="-1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 </a:t>
            </a:r>
            <a:r>
              <a:rPr sz="2400" b="1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TO:</a:t>
            </a:r>
            <a:endParaRPr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lang="en-US" sz="2400" b="1" u="sng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SIR KHALID JAMAL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/>
              <a:cs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4500" y="668540"/>
            <a:ext cx="6789420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sz="2400" b="1" spc="-5" dirty="0">
                <a:latin typeface="Calibri"/>
                <a:cs typeface="Calibri"/>
              </a:rPr>
              <a:t>7. </a:t>
            </a:r>
            <a:r>
              <a:rPr lang="en-US" sz="2400" b="1" u="sng" spc="-5" dirty="0">
                <a:latin typeface="Calibri"/>
                <a:cs typeface="Calibri"/>
              </a:rPr>
              <a:t>SELECTION:</a:t>
            </a:r>
            <a:br>
              <a:rPr lang="en-US" sz="2400" dirty="0">
                <a:latin typeface="Calibri"/>
                <a:cs typeface="Calibri"/>
              </a:rPr>
            </a:br>
            <a:endParaRPr sz="2400" spc="-5" dirty="0"/>
          </a:p>
        </p:txBody>
      </p:sp>
      <p:sp>
        <p:nvSpPr>
          <p:cNvPr id="3" name="object 3"/>
          <p:cNvSpPr txBox="1"/>
          <p:nvPr/>
        </p:nvSpPr>
        <p:spPr>
          <a:xfrm>
            <a:off x="444500" y="1050696"/>
            <a:ext cx="6776720" cy="830163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76200" marR="5080">
              <a:lnSpc>
                <a:spcPct val="152600"/>
              </a:lnSpc>
              <a:spcBef>
                <a:spcPts val="95"/>
              </a:spcBef>
            </a:pPr>
            <a:r>
              <a:rPr sz="1600" dirty="0">
                <a:latin typeface="Calibri"/>
                <a:cs typeface="Calibri"/>
              </a:rPr>
              <a:t>If </a:t>
            </a:r>
            <a:r>
              <a:rPr sz="1600" spc="-5" dirty="0">
                <a:latin typeface="Calibri"/>
                <a:cs typeface="Calibri"/>
              </a:rPr>
              <a:t>the </a:t>
            </a:r>
            <a:r>
              <a:rPr sz="1600" spc="-10" dirty="0">
                <a:latin typeface="Calibri"/>
                <a:cs typeface="Calibri"/>
              </a:rPr>
              <a:t>user </a:t>
            </a:r>
            <a:r>
              <a:rPr sz="1600" spc="-5" dirty="0">
                <a:latin typeface="Calibri"/>
                <a:cs typeface="Calibri"/>
              </a:rPr>
              <a:t>presses the mouse button and drags the mouse either forward </a:t>
            </a:r>
            <a:r>
              <a:rPr sz="1600" spc="-10" dirty="0">
                <a:latin typeface="Calibri"/>
                <a:cs typeface="Calibri"/>
              </a:rPr>
              <a:t>or  </a:t>
            </a:r>
            <a:r>
              <a:rPr sz="1600" spc="-5" dirty="0">
                <a:latin typeface="Calibri"/>
                <a:cs typeface="Calibri"/>
              </a:rPr>
              <a:t>backward, the editor creates a </a:t>
            </a:r>
            <a:r>
              <a:rPr sz="1600" spc="-10" dirty="0">
                <a:latin typeface="Calibri"/>
                <a:cs typeface="Calibri"/>
              </a:rPr>
              <a:t>selection </a:t>
            </a:r>
            <a:r>
              <a:rPr sz="1600" spc="-5" dirty="0">
                <a:latin typeface="Calibri"/>
                <a:cs typeface="Calibri"/>
              </a:rPr>
              <a:t>corresponding to the range </a:t>
            </a:r>
            <a:r>
              <a:rPr sz="1600" spc="-10" dirty="0">
                <a:latin typeface="Calibri"/>
                <a:cs typeface="Calibri"/>
              </a:rPr>
              <a:t>of  </a:t>
            </a:r>
            <a:r>
              <a:rPr sz="1600" spc="-5" dirty="0">
                <a:latin typeface="Calibri"/>
                <a:cs typeface="Calibri"/>
              </a:rPr>
              <a:t>characters between the character where the mouse was pressed and the current  mouse location. </a:t>
            </a:r>
            <a:r>
              <a:rPr sz="1600" spc="-10" dirty="0">
                <a:latin typeface="Calibri"/>
                <a:cs typeface="Calibri"/>
              </a:rPr>
              <a:t>The new selection </a:t>
            </a:r>
            <a:r>
              <a:rPr sz="1600" spc="-5" dirty="0">
                <a:latin typeface="Calibri"/>
                <a:cs typeface="Calibri"/>
              </a:rPr>
              <a:t>replaces any previous </a:t>
            </a:r>
            <a:r>
              <a:rPr sz="1600" spc="-10" dirty="0">
                <a:latin typeface="Calibri"/>
                <a:cs typeface="Calibri"/>
              </a:rPr>
              <a:t>selection. The </a:t>
            </a:r>
            <a:r>
              <a:rPr sz="1600" spc="-5" dirty="0">
                <a:latin typeface="Calibri"/>
                <a:cs typeface="Calibri"/>
              </a:rPr>
              <a:t>selection  must be displayed using </a:t>
            </a:r>
            <a:r>
              <a:rPr sz="1600" spc="-10" dirty="0">
                <a:latin typeface="Calibri"/>
                <a:cs typeface="Calibri"/>
              </a:rPr>
              <a:t>some </a:t>
            </a:r>
            <a:r>
              <a:rPr sz="1600" spc="-5" dirty="0">
                <a:latin typeface="Calibri"/>
                <a:cs typeface="Calibri"/>
              </a:rPr>
              <a:t>form </a:t>
            </a:r>
            <a:r>
              <a:rPr sz="1600" dirty="0">
                <a:latin typeface="Calibri"/>
                <a:cs typeface="Calibri"/>
              </a:rPr>
              <a:t>of </a:t>
            </a:r>
            <a:r>
              <a:rPr sz="1600" spc="-5" dirty="0">
                <a:latin typeface="Calibri"/>
                <a:cs typeface="Calibri"/>
              </a:rPr>
              <a:t>highlighting, </a:t>
            </a:r>
            <a:r>
              <a:rPr sz="1600" spc="-10" dirty="0">
                <a:latin typeface="Calibri"/>
                <a:cs typeface="Calibri"/>
              </a:rPr>
              <a:t>such </a:t>
            </a:r>
            <a:r>
              <a:rPr sz="1600" spc="-5" dirty="0">
                <a:latin typeface="Calibri"/>
                <a:cs typeface="Calibri"/>
              </a:rPr>
              <a:t>as a colored background  or reverse video. </a:t>
            </a:r>
            <a:r>
              <a:rPr sz="1600" spc="-10" dirty="0">
                <a:latin typeface="Calibri"/>
                <a:cs typeface="Calibri"/>
              </a:rPr>
              <a:t>Once </a:t>
            </a:r>
            <a:r>
              <a:rPr sz="1600" spc="-5" dirty="0">
                <a:latin typeface="Calibri"/>
                <a:cs typeface="Calibri"/>
              </a:rPr>
              <a:t>a selection </a:t>
            </a:r>
            <a:r>
              <a:rPr sz="1600" dirty="0">
                <a:latin typeface="Calibri"/>
                <a:cs typeface="Calibri"/>
              </a:rPr>
              <a:t>has </a:t>
            </a:r>
            <a:r>
              <a:rPr sz="1600" spc="-5" dirty="0">
                <a:latin typeface="Calibri"/>
                <a:cs typeface="Calibri"/>
              </a:rPr>
              <a:t>been made, if the user presses the </a:t>
            </a:r>
            <a:r>
              <a:rPr sz="1600" spc="-10" dirty="0">
                <a:latin typeface="Calibri"/>
                <a:cs typeface="Calibri"/>
              </a:rPr>
              <a:t>mouse  </a:t>
            </a:r>
            <a:r>
              <a:rPr sz="1600" spc="-5" dirty="0">
                <a:latin typeface="Calibri"/>
                <a:cs typeface="Calibri"/>
              </a:rPr>
              <a:t>button while holding </a:t>
            </a:r>
            <a:r>
              <a:rPr sz="1600" spc="-10" dirty="0">
                <a:latin typeface="Calibri"/>
                <a:cs typeface="Calibri"/>
              </a:rPr>
              <a:t>down </a:t>
            </a:r>
            <a:r>
              <a:rPr sz="1600" spc="-5" dirty="0">
                <a:latin typeface="Calibri"/>
                <a:cs typeface="Calibri"/>
              </a:rPr>
              <a:t>the </a:t>
            </a:r>
            <a:r>
              <a:rPr sz="1600" b="1" spc="-5" dirty="0">
                <a:latin typeface="Calibri"/>
                <a:cs typeface="Calibri"/>
              </a:rPr>
              <a:t>Shift key</a:t>
            </a:r>
            <a:r>
              <a:rPr sz="1600" spc="-5" dirty="0">
                <a:latin typeface="Calibri"/>
                <a:cs typeface="Calibri"/>
              </a:rPr>
              <a:t>, then the selection will be modified as </a:t>
            </a:r>
            <a:r>
              <a:rPr sz="1600" dirty="0">
                <a:latin typeface="Calibri"/>
                <a:cs typeface="Calibri"/>
              </a:rPr>
              <a:t>if  </a:t>
            </a:r>
            <a:r>
              <a:rPr sz="1600" spc="-5" dirty="0">
                <a:latin typeface="Calibri"/>
                <a:cs typeface="Calibri"/>
              </a:rPr>
              <a:t>the mouse button had never been released (i.e. the current mouse position  specifies </a:t>
            </a:r>
            <a:r>
              <a:rPr sz="1600" spc="-10" dirty="0">
                <a:latin typeface="Calibri"/>
                <a:cs typeface="Calibri"/>
              </a:rPr>
              <a:t>one </a:t>
            </a:r>
            <a:r>
              <a:rPr sz="1600" spc="-5" dirty="0">
                <a:latin typeface="Calibri"/>
                <a:cs typeface="Calibri"/>
              </a:rPr>
              <a:t>end of the </a:t>
            </a:r>
            <a:r>
              <a:rPr sz="1600" spc="-10" dirty="0">
                <a:latin typeface="Calibri"/>
                <a:cs typeface="Calibri"/>
              </a:rPr>
              <a:t>selection, </a:t>
            </a:r>
            <a:r>
              <a:rPr sz="1600" spc="-5" dirty="0">
                <a:latin typeface="Calibri"/>
                <a:cs typeface="Calibri"/>
              </a:rPr>
              <a:t>and the other end </a:t>
            </a:r>
            <a:r>
              <a:rPr sz="1600" dirty="0">
                <a:latin typeface="Calibri"/>
                <a:cs typeface="Calibri"/>
              </a:rPr>
              <a:t>of </a:t>
            </a:r>
            <a:r>
              <a:rPr sz="1600" spc="-5" dirty="0">
                <a:latin typeface="Calibri"/>
                <a:cs typeface="Calibri"/>
              </a:rPr>
              <a:t>the selection is  </a:t>
            </a:r>
            <a:r>
              <a:rPr sz="1600" spc="-10" dirty="0">
                <a:latin typeface="Calibri"/>
                <a:cs typeface="Calibri"/>
              </a:rPr>
              <a:t>determined </a:t>
            </a:r>
            <a:r>
              <a:rPr sz="1600" spc="-5" dirty="0">
                <a:latin typeface="Calibri"/>
                <a:cs typeface="Calibri"/>
              </a:rPr>
              <a:t>by the location where </a:t>
            </a:r>
            <a:r>
              <a:rPr sz="1600" dirty="0">
                <a:latin typeface="Calibri"/>
                <a:cs typeface="Calibri"/>
              </a:rPr>
              <a:t>the </a:t>
            </a:r>
            <a:r>
              <a:rPr sz="1600" spc="-5" dirty="0">
                <a:latin typeface="Calibri"/>
                <a:cs typeface="Calibri"/>
              </a:rPr>
              <a:t>mouse was clicked </a:t>
            </a:r>
            <a:r>
              <a:rPr sz="1600" dirty="0">
                <a:latin typeface="Calibri"/>
                <a:cs typeface="Calibri"/>
              </a:rPr>
              <a:t>without </a:t>
            </a:r>
            <a:r>
              <a:rPr sz="1600" spc="-5" dirty="0">
                <a:latin typeface="Calibri"/>
                <a:cs typeface="Calibri"/>
              </a:rPr>
              <a:t>the </a:t>
            </a:r>
            <a:r>
              <a:rPr sz="1600" b="1" spc="-5" dirty="0">
                <a:latin typeface="Calibri"/>
                <a:cs typeface="Calibri"/>
              </a:rPr>
              <a:t>Shift key  down</a:t>
            </a:r>
            <a:r>
              <a:rPr sz="1600" spc="-5" dirty="0">
                <a:latin typeface="Calibri"/>
                <a:cs typeface="Calibri"/>
              </a:rPr>
              <a:t>). </a:t>
            </a:r>
            <a:r>
              <a:rPr sz="1600" dirty="0">
                <a:latin typeface="Calibri"/>
                <a:cs typeface="Calibri"/>
              </a:rPr>
              <a:t>If </a:t>
            </a:r>
            <a:r>
              <a:rPr sz="1600" spc="-5" dirty="0">
                <a:latin typeface="Calibri"/>
                <a:cs typeface="Calibri"/>
              </a:rPr>
              <a:t>the mouse button is pressed and released without dragging, then </a:t>
            </a:r>
            <a:r>
              <a:rPr sz="1600" spc="-10" dirty="0">
                <a:latin typeface="Calibri"/>
                <a:cs typeface="Calibri"/>
              </a:rPr>
              <a:t>any  </a:t>
            </a:r>
            <a:r>
              <a:rPr sz="1600" spc="-5" dirty="0">
                <a:latin typeface="Calibri"/>
                <a:cs typeface="Calibri"/>
              </a:rPr>
              <a:t>existing </a:t>
            </a:r>
            <a:r>
              <a:rPr sz="1600" spc="-10" dirty="0">
                <a:latin typeface="Calibri"/>
                <a:cs typeface="Calibri"/>
              </a:rPr>
              <a:t>selection is </a:t>
            </a:r>
            <a:r>
              <a:rPr sz="1600" spc="-5" dirty="0">
                <a:latin typeface="Calibri"/>
                <a:cs typeface="Calibri"/>
              </a:rPr>
              <a:t>canceled. You do </a:t>
            </a:r>
            <a:r>
              <a:rPr sz="1600" spc="-10" dirty="0">
                <a:latin typeface="Calibri"/>
                <a:cs typeface="Calibri"/>
              </a:rPr>
              <a:t>not need </a:t>
            </a:r>
            <a:r>
              <a:rPr sz="1600" spc="-5" dirty="0">
                <a:latin typeface="Calibri"/>
                <a:cs typeface="Calibri"/>
              </a:rPr>
              <a:t>to implement word selection for  double-clicks.</a:t>
            </a:r>
            <a:endParaRPr sz="1600" dirty="0">
              <a:latin typeface="Calibri"/>
              <a:cs typeface="Calibri"/>
            </a:endParaRPr>
          </a:p>
          <a:p>
            <a:pPr marL="315595" indent="-303530">
              <a:spcBef>
                <a:spcPts val="965"/>
              </a:spcBef>
              <a:buFontTx/>
              <a:buAutoNum type="arabicPeriod" startAt="8"/>
              <a:tabLst>
                <a:tab pos="316230" algn="l"/>
              </a:tabLst>
            </a:pPr>
            <a:r>
              <a:rPr lang="en-US" sz="2400" b="1" u="sng" spc="-5" dirty="0">
                <a:latin typeface="Calibri"/>
                <a:cs typeface="Calibri"/>
              </a:rPr>
              <a:t>SELECTION DELETION:</a:t>
            </a:r>
            <a:endParaRPr sz="2400" dirty="0">
              <a:latin typeface="Calibri"/>
              <a:cs typeface="Calibri"/>
            </a:endParaRPr>
          </a:p>
          <a:p>
            <a:pPr marL="76200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latin typeface="Calibri"/>
                <a:cs typeface="Calibri"/>
              </a:rPr>
              <a:t>If </a:t>
            </a:r>
            <a:r>
              <a:rPr sz="1600" spc="-5" dirty="0">
                <a:latin typeface="Calibri"/>
                <a:cs typeface="Calibri"/>
              </a:rPr>
              <a:t>a printable character </a:t>
            </a:r>
            <a:r>
              <a:rPr sz="1600" dirty="0">
                <a:latin typeface="Calibri"/>
                <a:cs typeface="Calibri"/>
              </a:rPr>
              <a:t>or </a:t>
            </a:r>
            <a:r>
              <a:rPr sz="1600" spc="-5" dirty="0">
                <a:latin typeface="Calibri"/>
                <a:cs typeface="Calibri"/>
              </a:rPr>
              <a:t>newline is </a:t>
            </a:r>
            <a:r>
              <a:rPr sz="1600" dirty="0">
                <a:latin typeface="Calibri"/>
                <a:cs typeface="Calibri"/>
              </a:rPr>
              <a:t>typed </a:t>
            </a:r>
            <a:r>
              <a:rPr sz="1600" spc="-5" dirty="0">
                <a:latin typeface="Calibri"/>
                <a:cs typeface="Calibri"/>
              </a:rPr>
              <a:t>at a time </a:t>
            </a:r>
            <a:r>
              <a:rPr sz="1600" dirty="0">
                <a:latin typeface="Calibri"/>
                <a:cs typeface="Calibri"/>
              </a:rPr>
              <a:t>when </a:t>
            </a:r>
            <a:r>
              <a:rPr sz="1600" spc="-5" dirty="0">
                <a:latin typeface="Calibri"/>
                <a:cs typeface="Calibri"/>
              </a:rPr>
              <a:t>there exists</a:t>
            </a:r>
            <a:r>
              <a:rPr sz="1600" spc="2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a</a:t>
            </a:r>
            <a:endParaRPr sz="1600" dirty="0">
              <a:latin typeface="Calibri"/>
              <a:cs typeface="Calibri"/>
            </a:endParaRPr>
          </a:p>
          <a:p>
            <a:pPr marL="76200">
              <a:lnSpc>
                <a:spcPct val="100000"/>
              </a:lnSpc>
              <a:spcBef>
                <a:spcPts val="1005"/>
              </a:spcBef>
            </a:pPr>
            <a:r>
              <a:rPr sz="1600" spc="-10" dirty="0">
                <a:latin typeface="Calibri"/>
                <a:cs typeface="Calibri"/>
              </a:rPr>
              <a:t>selection, </a:t>
            </a:r>
            <a:r>
              <a:rPr sz="1600" spc="-5" dirty="0">
                <a:latin typeface="Calibri"/>
                <a:cs typeface="Calibri"/>
              </a:rPr>
              <a:t>then the </a:t>
            </a:r>
            <a:r>
              <a:rPr sz="1600" spc="-10" dirty="0">
                <a:latin typeface="Calibri"/>
                <a:cs typeface="Calibri"/>
              </a:rPr>
              <a:t>new </a:t>
            </a:r>
            <a:r>
              <a:rPr sz="1600" spc="-5" dirty="0">
                <a:latin typeface="Calibri"/>
                <a:cs typeface="Calibri"/>
              </a:rPr>
              <a:t>character </a:t>
            </a:r>
            <a:r>
              <a:rPr sz="1600" dirty="0">
                <a:latin typeface="Calibri"/>
                <a:cs typeface="Calibri"/>
              </a:rPr>
              <a:t>replaces </a:t>
            </a:r>
            <a:r>
              <a:rPr sz="1600" spc="-5" dirty="0">
                <a:latin typeface="Calibri"/>
                <a:cs typeface="Calibri"/>
              </a:rPr>
              <a:t>the</a:t>
            </a:r>
            <a:r>
              <a:rPr sz="1600" spc="1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selection.</a:t>
            </a:r>
            <a:endParaRPr sz="1600" dirty="0">
              <a:latin typeface="Calibri"/>
              <a:cs typeface="Calibri"/>
            </a:endParaRPr>
          </a:p>
          <a:p>
            <a:pPr marL="76200" marR="353695">
              <a:lnSpc>
                <a:spcPct val="152600"/>
              </a:lnSpc>
              <a:spcBef>
                <a:spcPts val="10"/>
              </a:spcBef>
            </a:pPr>
            <a:r>
              <a:rPr sz="1600" dirty="0">
                <a:latin typeface="Calibri"/>
                <a:cs typeface="Calibri"/>
              </a:rPr>
              <a:t>If </a:t>
            </a:r>
            <a:r>
              <a:rPr sz="1600" b="1" spc="-5" dirty="0">
                <a:latin typeface="Calibri"/>
                <a:cs typeface="Calibri"/>
              </a:rPr>
              <a:t>Backspace </a:t>
            </a:r>
            <a:r>
              <a:rPr sz="1600" spc="-5" dirty="0">
                <a:latin typeface="Calibri"/>
                <a:cs typeface="Calibri"/>
              </a:rPr>
              <a:t>or </a:t>
            </a:r>
            <a:r>
              <a:rPr sz="1600" b="1" spc="-5" dirty="0">
                <a:latin typeface="Calibri"/>
                <a:cs typeface="Calibri"/>
              </a:rPr>
              <a:t>Delete </a:t>
            </a:r>
            <a:r>
              <a:rPr sz="1600" spc="-5" dirty="0">
                <a:latin typeface="Calibri"/>
                <a:cs typeface="Calibri"/>
              </a:rPr>
              <a:t>is typed </a:t>
            </a:r>
            <a:r>
              <a:rPr sz="1600" dirty="0">
                <a:latin typeface="Calibri"/>
                <a:cs typeface="Calibri"/>
              </a:rPr>
              <a:t>when </a:t>
            </a:r>
            <a:r>
              <a:rPr sz="1600" spc="-5" dirty="0">
                <a:latin typeface="Calibri"/>
                <a:cs typeface="Calibri"/>
              </a:rPr>
              <a:t>there exists a </a:t>
            </a:r>
            <a:r>
              <a:rPr sz="1600" spc="-10" dirty="0">
                <a:latin typeface="Calibri"/>
                <a:cs typeface="Calibri"/>
              </a:rPr>
              <a:t>selection, </a:t>
            </a:r>
            <a:r>
              <a:rPr sz="1600" spc="-5" dirty="0">
                <a:latin typeface="Calibri"/>
                <a:cs typeface="Calibri"/>
              </a:rPr>
              <a:t>then the editor  skips the normal behavior </a:t>
            </a:r>
            <a:r>
              <a:rPr sz="1600" dirty="0">
                <a:latin typeface="Calibri"/>
                <a:cs typeface="Calibri"/>
              </a:rPr>
              <a:t>for </a:t>
            </a:r>
            <a:r>
              <a:rPr sz="1600" spc="-5" dirty="0">
                <a:latin typeface="Calibri"/>
                <a:cs typeface="Calibri"/>
              </a:rPr>
              <a:t>these keys and simply delete the selected  characters.</a:t>
            </a:r>
            <a:endParaRPr sz="1600" dirty="0">
              <a:latin typeface="Calibri"/>
              <a:cs typeface="Calibri"/>
            </a:endParaRPr>
          </a:p>
          <a:p>
            <a:pPr marL="315595" indent="-303530">
              <a:spcBef>
                <a:spcPts val="965"/>
              </a:spcBef>
              <a:buFontTx/>
              <a:buAutoNum type="arabicPeriod" startAt="9"/>
              <a:tabLst>
                <a:tab pos="316230" algn="l"/>
              </a:tabLst>
            </a:pPr>
            <a:r>
              <a:rPr lang="en-US" sz="2400" b="1" u="sng" spc="-5" dirty="0">
                <a:latin typeface="Calibri"/>
                <a:cs typeface="Calibri"/>
              </a:rPr>
              <a:t>COPY AND PASTE:</a:t>
            </a:r>
            <a:endParaRPr sz="2400" dirty="0">
              <a:latin typeface="Calibri"/>
              <a:cs typeface="Calibri"/>
            </a:endParaRPr>
          </a:p>
          <a:p>
            <a:pPr marL="76200">
              <a:lnSpc>
                <a:spcPct val="100000"/>
              </a:lnSpc>
              <a:spcBef>
                <a:spcPts val="90"/>
              </a:spcBef>
            </a:pPr>
            <a:r>
              <a:rPr sz="1600" dirty="0">
                <a:latin typeface="Calibri"/>
                <a:cs typeface="Calibri"/>
              </a:rPr>
              <a:t>If </a:t>
            </a:r>
            <a:r>
              <a:rPr sz="1600" spc="-5" dirty="0">
                <a:latin typeface="Calibri"/>
                <a:cs typeface="Calibri"/>
              </a:rPr>
              <a:t>the </a:t>
            </a:r>
            <a:r>
              <a:rPr sz="1600" spc="-10" dirty="0">
                <a:latin typeface="Calibri"/>
                <a:cs typeface="Calibri"/>
              </a:rPr>
              <a:t>user </a:t>
            </a:r>
            <a:r>
              <a:rPr sz="1600" spc="-5" dirty="0">
                <a:latin typeface="Calibri"/>
                <a:cs typeface="Calibri"/>
              </a:rPr>
              <a:t>types </a:t>
            </a:r>
            <a:r>
              <a:rPr sz="1600" b="1" spc="-5" dirty="0">
                <a:latin typeface="Calibri"/>
                <a:cs typeface="Calibri"/>
              </a:rPr>
              <a:t>Control-c, </a:t>
            </a:r>
            <a:r>
              <a:rPr sz="1600" spc="-5" dirty="0">
                <a:latin typeface="Calibri"/>
                <a:cs typeface="Calibri"/>
              </a:rPr>
              <a:t>the </a:t>
            </a:r>
            <a:r>
              <a:rPr sz="1600" dirty="0">
                <a:latin typeface="Calibri"/>
                <a:cs typeface="Calibri"/>
              </a:rPr>
              <a:t>editor </a:t>
            </a:r>
            <a:r>
              <a:rPr sz="1600" spc="-5" dirty="0">
                <a:latin typeface="Calibri"/>
                <a:cs typeface="Calibri"/>
              </a:rPr>
              <a:t>copies the selected characters to</a:t>
            </a:r>
            <a:r>
              <a:rPr sz="1600" spc="7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the</a:t>
            </a:r>
            <a:endParaRPr sz="1600" dirty="0">
              <a:latin typeface="Calibri"/>
              <a:cs typeface="Calibri"/>
            </a:endParaRPr>
          </a:p>
          <a:p>
            <a:pPr marL="76200">
              <a:lnSpc>
                <a:spcPct val="100000"/>
              </a:lnSpc>
              <a:spcBef>
                <a:spcPts val="1010"/>
              </a:spcBef>
            </a:pPr>
            <a:r>
              <a:rPr sz="1600" spc="-5" dirty="0">
                <a:latin typeface="Calibri"/>
                <a:cs typeface="Calibri"/>
              </a:rPr>
              <a:t>clipboard, where they can </a:t>
            </a:r>
            <a:r>
              <a:rPr sz="1600" dirty="0">
                <a:latin typeface="Calibri"/>
                <a:cs typeface="Calibri"/>
              </a:rPr>
              <a:t>be </a:t>
            </a:r>
            <a:r>
              <a:rPr sz="1600" spc="-5" dirty="0">
                <a:latin typeface="Calibri"/>
                <a:cs typeface="Calibri"/>
              </a:rPr>
              <a:t>pasted by </a:t>
            </a:r>
            <a:r>
              <a:rPr sz="1600" spc="-10" dirty="0">
                <a:latin typeface="Calibri"/>
                <a:cs typeface="Calibri"/>
              </a:rPr>
              <a:t>other </a:t>
            </a:r>
            <a:r>
              <a:rPr sz="1600" spc="-5" dirty="0">
                <a:latin typeface="Calibri"/>
                <a:cs typeface="Calibri"/>
              </a:rPr>
              <a:t>applications. If the</a:t>
            </a:r>
            <a:r>
              <a:rPr sz="1600" spc="5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user</a:t>
            </a:r>
            <a:endParaRPr sz="1600" dirty="0">
              <a:latin typeface="Calibri"/>
              <a:cs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44500" y="306729"/>
            <a:ext cx="6748145" cy="901791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6200" marR="17145" algn="just">
              <a:lnSpc>
                <a:spcPct val="152500"/>
              </a:lnSpc>
              <a:spcBef>
                <a:spcPts val="100"/>
              </a:spcBef>
            </a:pPr>
            <a:r>
              <a:rPr sz="1600" spc="-5" dirty="0">
                <a:latin typeface="Calibri"/>
                <a:cs typeface="Calibri"/>
              </a:rPr>
              <a:t>types </a:t>
            </a:r>
            <a:r>
              <a:rPr sz="1600" b="1" spc="-5" dirty="0">
                <a:latin typeface="Calibri"/>
                <a:cs typeface="Calibri"/>
              </a:rPr>
              <a:t>Control-v</a:t>
            </a:r>
            <a:r>
              <a:rPr sz="1600" spc="-5" dirty="0">
                <a:latin typeface="Calibri"/>
                <a:cs typeface="Calibri"/>
              </a:rPr>
              <a:t>, </a:t>
            </a:r>
            <a:r>
              <a:rPr sz="1600" dirty="0">
                <a:latin typeface="Calibri"/>
                <a:cs typeface="Calibri"/>
              </a:rPr>
              <a:t>the </a:t>
            </a:r>
            <a:r>
              <a:rPr sz="1600" spc="-5" dirty="0">
                <a:latin typeface="Calibri"/>
                <a:cs typeface="Calibri"/>
              </a:rPr>
              <a:t>editor reads the contents of the clipboard and copy it to the  cursor location (deleting any selected characters first). You must use Swing/AWT  facilities for copying and pasting, so that you </a:t>
            </a:r>
            <a:r>
              <a:rPr sz="1600" spc="-10" dirty="0">
                <a:latin typeface="Calibri"/>
                <a:cs typeface="Calibri"/>
              </a:rPr>
              <a:t>can </a:t>
            </a:r>
            <a:r>
              <a:rPr sz="1600" spc="-5" dirty="0">
                <a:latin typeface="Calibri"/>
                <a:cs typeface="Calibri"/>
              </a:rPr>
              <a:t>select in this window and paste  in other applications, and vice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versa.</a:t>
            </a:r>
            <a:endParaRPr sz="1600" dirty="0">
              <a:latin typeface="Calibri"/>
              <a:cs typeface="Calibri"/>
            </a:endParaRPr>
          </a:p>
          <a:p>
            <a:pPr marL="471170" indent="-459105" algn="just">
              <a:spcBef>
                <a:spcPts val="975"/>
              </a:spcBef>
              <a:buFontTx/>
              <a:buAutoNum type="arabicPeriod" startAt="10"/>
              <a:tabLst>
                <a:tab pos="471805" algn="l"/>
              </a:tabLst>
            </a:pPr>
            <a:r>
              <a:rPr lang="en-US" sz="2400" b="1" u="sng" spc="-5" dirty="0">
                <a:latin typeface="Calibri"/>
                <a:cs typeface="Calibri"/>
              </a:rPr>
              <a:t>ARROW KEYS:</a:t>
            </a:r>
            <a:endParaRPr sz="2400" dirty="0">
              <a:latin typeface="Calibri"/>
              <a:cs typeface="Calibri"/>
            </a:endParaRPr>
          </a:p>
          <a:p>
            <a:pPr marL="76200">
              <a:lnSpc>
                <a:spcPct val="100000"/>
              </a:lnSpc>
              <a:spcBef>
                <a:spcPts val="90"/>
              </a:spcBef>
            </a:pPr>
            <a:r>
              <a:rPr sz="1600" spc="-5" dirty="0">
                <a:latin typeface="Calibri"/>
                <a:cs typeface="Calibri"/>
              </a:rPr>
              <a:t>The four arrow </a:t>
            </a:r>
            <a:r>
              <a:rPr sz="1600" dirty="0">
                <a:latin typeface="Calibri"/>
                <a:cs typeface="Calibri"/>
              </a:rPr>
              <a:t>keys </a:t>
            </a:r>
            <a:r>
              <a:rPr sz="1600" spc="-5" dirty="0">
                <a:latin typeface="Calibri"/>
                <a:cs typeface="Calibri"/>
              </a:rPr>
              <a:t>moves the insertion cursor </a:t>
            </a:r>
            <a:r>
              <a:rPr sz="1600" spc="-10" dirty="0">
                <a:latin typeface="Calibri"/>
                <a:cs typeface="Calibri"/>
              </a:rPr>
              <a:t>up, </a:t>
            </a:r>
            <a:r>
              <a:rPr sz="1600" dirty="0">
                <a:latin typeface="Calibri"/>
                <a:cs typeface="Calibri"/>
              </a:rPr>
              <a:t>down, </a:t>
            </a:r>
            <a:r>
              <a:rPr sz="1600" spc="-5" dirty="0">
                <a:latin typeface="Calibri"/>
                <a:cs typeface="Calibri"/>
              </a:rPr>
              <a:t>left, and right by</a:t>
            </a:r>
            <a:r>
              <a:rPr sz="1600" spc="5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one</a:t>
            </a:r>
            <a:endParaRPr sz="1600" dirty="0">
              <a:latin typeface="Calibri"/>
              <a:cs typeface="Calibri"/>
            </a:endParaRPr>
          </a:p>
          <a:p>
            <a:pPr marL="76200" marR="167005">
              <a:lnSpc>
                <a:spcPct val="152500"/>
              </a:lnSpc>
            </a:pPr>
            <a:r>
              <a:rPr sz="1600" spc="-5" dirty="0">
                <a:latin typeface="Calibri"/>
                <a:cs typeface="Calibri"/>
              </a:rPr>
              <a:t>character. </a:t>
            </a:r>
            <a:r>
              <a:rPr sz="1600" spc="-10" dirty="0">
                <a:latin typeface="Calibri"/>
                <a:cs typeface="Calibri"/>
              </a:rPr>
              <a:t>When </a:t>
            </a:r>
            <a:r>
              <a:rPr sz="1600" spc="-5" dirty="0">
                <a:latin typeface="Calibri"/>
                <a:cs typeface="Calibri"/>
              </a:rPr>
              <a:t>moving up and down, the editor </a:t>
            </a:r>
            <a:r>
              <a:rPr sz="1600" dirty="0">
                <a:latin typeface="Calibri"/>
                <a:cs typeface="Calibri"/>
              </a:rPr>
              <a:t>tries </a:t>
            </a:r>
            <a:r>
              <a:rPr sz="1600" spc="-5" dirty="0">
                <a:latin typeface="Calibri"/>
                <a:cs typeface="Calibri"/>
              </a:rPr>
              <a:t>to maintain the </a:t>
            </a:r>
            <a:r>
              <a:rPr sz="1600" spc="-10" dirty="0">
                <a:latin typeface="Calibri"/>
                <a:cs typeface="Calibri"/>
              </a:rPr>
              <a:t>same </a:t>
            </a:r>
            <a:r>
              <a:rPr sz="1600" spc="5" dirty="0">
                <a:latin typeface="Calibri"/>
                <a:cs typeface="Calibri"/>
              </a:rPr>
              <a:t>x-  </a:t>
            </a:r>
            <a:r>
              <a:rPr sz="1600" spc="-5" dirty="0">
                <a:latin typeface="Calibri"/>
                <a:cs typeface="Calibri"/>
              </a:rPr>
              <a:t>coordinate. </a:t>
            </a:r>
            <a:r>
              <a:rPr sz="1600" spc="-10" dirty="0">
                <a:latin typeface="Calibri"/>
                <a:cs typeface="Calibri"/>
              </a:rPr>
              <a:t>For </a:t>
            </a:r>
            <a:r>
              <a:rPr sz="1600" dirty="0">
                <a:latin typeface="Calibri"/>
                <a:cs typeface="Calibri"/>
              </a:rPr>
              <a:t>example, </a:t>
            </a:r>
            <a:r>
              <a:rPr sz="1600" spc="-5" dirty="0">
                <a:latin typeface="Calibri"/>
                <a:cs typeface="Calibri"/>
              </a:rPr>
              <a:t>suppose </a:t>
            </a:r>
            <a:r>
              <a:rPr sz="1600" dirty="0">
                <a:latin typeface="Calibri"/>
                <a:cs typeface="Calibri"/>
              </a:rPr>
              <a:t>the </a:t>
            </a:r>
            <a:r>
              <a:rPr sz="1600" spc="-5" dirty="0">
                <a:latin typeface="Calibri"/>
                <a:cs typeface="Calibri"/>
              </a:rPr>
              <a:t>cursor is </a:t>
            </a:r>
            <a:r>
              <a:rPr sz="1600" dirty="0">
                <a:latin typeface="Calibri"/>
                <a:cs typeface="Calibri"/>
              </a:rPr>
              <a:t>currently </a:t>
            </a:r>
            <a:r>
              <a:rPr sz="1600" spc="-10" dirty="0">
                <a:latin typeface="Calibri"/>
                <a:cs typeface="Calibri"/>
              </a:rPr>
              <a:t>before </a:t>
            </a:r>
            <a:r>
              <a:rPr sz="1600" spc="-5" dirty="0">
                <a:latin typeface="Calibri"/>
                <a:cs typeface="Calibri"/>
              </a:rPr>
              <a:t>the</a:t>
            </a:r>
            <a:r>
              <a:rPr sz="1600" spc="2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10th</a:t>
            </a:r>
            <a:endParaRPr sz="1600" dirty="0">
              <a:latin typeface="Calibri"/>
              <a:cs typeface="Calibri"/>
            </a:endParaRPr>
          </a:p>
          <a:p>
            <a:pPr marL="76200" marR="48895">
              <a:lnSpc>
                <a:spcPct val="152600"/>
              </a:lnSpc>
              <a:spcBef>
                <a:spcPts val="5"/>
              </a:spcBef>
            </a:pPr>
            <a:r>
              <a:rPr sz="1600" spc="-5" dirty="0">
                <a:latin typeface="Calibri"/>
                <a:cs typeface="Calibri"/>
              </a:rPr>
              <a:t>character on line 13, and then the up arrow is typed twice. If line 13 only  contains 5 characters, </a:t>
            </a:r>
            <a:r>
              <a:rPr sz="1600" dirty="0">
                <a:latin typeface="Calibri"/>
                <a:cs typeface="Calibri"/>
              </a:rPr>
              <a:t>then </a:t>
            </a:r>
            <a:r>
              <a:rPr sz="1600" spc="-5" dirty="0">
                <a:latin typeface="Calibri"/>
                <a:cs typeface="Calibri"/>
              </a:rPr>
              <a:t>the first up arrow will position the cursor </a:t>
            </a:r>
            <a:r>
              <a:rPr sz="1600" spc="-10" dirty="0">
                <a:latin typeface="Calibri"/>
                <a:cs typeface="Calibri"/>
              </a:rPr>
              <a:t>just before  </a:t>
            </a:r>
            <a:r>
              <a:rPr sz="1600" spc="-5" dirty="0">
                <a:latin typeface="Calibri"/>
                <a:cs typeface="Calibri"/>
              </a:rPr>
              <a:t>the </a:t>
            </a:r>
            <a:r>
              <a:rPr sz="1600" spc="-10" dirty="0">
                <a:latin typeface="Calibri"/>
                <a:cs typeface="Calibri"/>
              </a:rPr>
              <a:t>newline </a:t>
            </a:r>
            <a:r>
              <a:rPr sz="1600" spc="-5" dirty="0">
                <a:latin typeface="Calibri"/>
                <a:cs typeface="Calibri"/>
              </a:rPr>
              <a:t>on </a:t>
            </a:r>
            <a:r>
              <a:rPr sz="1600" dirty="0">
                <a:latin typeface="Calibri"/>
                <a:cs typeface="Calibri"/>
              </a:rPr>
              <a:t>that </a:t>
            </a:r>
            <a:r>
              <a:rPr sz="1600" spc="-5" dirty="0">
                <a:latin typeface="Calibri"/>
                <a:cs typeface="Calibri"/>
              </a:rPr>
              <a:t>line. </a:t>
            </a:r>
            <a:r>
              <a:rPr sz="1600" spc="-10" dirty="0">
                <a:latin typeface="Calibri"/>
                <a:cs typeface="Calibri"/>
              </a:rPr>
              <a:t>However, </a:t>
            </a:r>
            <a:r>
              <a:rPr sz="1600" spc="-5" dirty="0">
                <a:latin typeface="Calibri"/>
                <a:cs typeface="Calibri"/>
              </a:rPr>
              <a:t>if line </a:t>
            </a:r>
            <a:r>
              <a:rPr sz="1600" spc="-10" dirty="0">
                <a:latin typeface="Calibri"/>
                <a:cs typeface="Calibri"/>
              </a:rPr>
              <a:t>12 </a:t>
            </a:r>
            <a:r>
              <a:rPr sz="1600" spc="-5" dirty="0">
                <a:latin typeface="Calibri"/>
                <a:cs typeface="Calibri"/>
              </a:rPr>
              <a:t>contains </a:t>
            </a:r>
            <a:r>
              <a:rPr sz="1600" dirty="0">
                <a:latin typeface="Calibri"/>
                <a:cs typeface="Calibri"/>
              </a:rPr>
              <a:t>20 </a:t>
            </a:r>
            <a:r>
              <a:rPr sz="1600" spc="-5" dirty="0">
                <a:latin typeface="Calibri"/>
                <a:cs typeface="Calibri"/>
              </a:rPr>
              <a:t>characters, then the  </a:t>
            </a:r>
            <a:r>
              <a:rPr sz="1600" spc="-10" dirty="0">
                <a:latin typeface="Calibri"/>
                <a:cs typeface="Calibri"/>
              </a:rPr>
              <a:t>second </a:t>
            </a:r>
            <a:r>
              <a:rPr sz="1600" spc="-5" dirty="0">
                <a:latin typeface="Calibri"/>
                <a:cs typeface="Calibri"/>
              </a:rPr>
              <a:t>up arrow will position the cursor </a:t>
            </a:r>
            <a:r>
              <a:rPr sz="1600" spc="-10" dirty="0">
                <a:latin typeface="Calibri"/>
                <a:cs typeface="Calibri"/>
              </a:rPr>
              <a:t>just </a:t>
            </a:r>
            <a:r>
              <a:rPr sz="1600" spc="-5" dirty="0">
                <a:latin typeface="Calibri"/>
                <a:cs typeface="Calibri"/>
              </a:rPr>
              <a:t>before character 10 on </a:t>
            </a:r>
            <a:r>
              <a:rPr sz="1600" dirty="0">
                <a:latin typeface="Calibri"/>
                <a:cs typeface="Calibri"/>
              </a:rPr>
              <a:t>that </a:t>
            </a:r>
            <a:r>
              <a:rPr sz="1600" spc="-5" dirty="0">
                <a:latin typeface="Calibri"/>
                <a:cs typeface="Calibri"/>
              </a:rPr>
              <a:t>line. If  the right arrow is typed at the </a:t>
            </a:r>
            <a:r>
              <a:rPr sz="1600" spc="-10" dirty="0">
                <a:latin typeface="Calibri"/>
                <a:cs typeface="Calibri"/>
              </a:rPr>
              <a:t>end </a:t>
            </a:r>
            <a:r>
              <a:rPr sz="1600" spc="-5" dirty="0">
                <a:latin typeface="Calibri"/>
                <a:cs typeface="Calibri"/>
              </a:rPr>
              <a:t>of a line, the cursor will be moved to the </a:t>
            </a:r>
            <a:r>
              <a:rPr sz="1600" spc="-10" dirty="0">
                <a:latin typeface="Calibri"/>
                <a:cs typeface="Calibri"/>
              </a:rPr>
              <a:t>first  </a:t>
            </a:r>
            <a:r>
              <a:rPr sz="1600" spc="-5" dirty="0">
                <a:latin typeface="Calibri"/>
                <a:cs typeface="Calibri"/>
              </a:rPr>
              <a:t>character in the next line. </a:t>
            </a:r>
            <a:r>
              <a:rPr sz="1600" spc="-10" dirty="0">
                <a:latin typeface="Calibri"/>
                <a:cs typeface="Calibri"/>
              </a:rPr>
              <a:t>If </a:t>
            </a:r>
            <a:r>
              <a:rPr sz="1600" spc="-5" dirty="0">
                <a:latin typeface="Calibri"/>
                <a:cs typeface="Calibri"/>
              </a:rPr>
              <a:t>the left arrow is typed at </a:t>
            </a:r>
            <a:r>
              <a:rPr sz="1600" dirty="0">
                <a:latin typeface="Calibri"/>
                <a:cs typeface="Calibri"/>
              </a:rPr>
              <a:t>the </a:t>
            </a:r>
            <a:r>
              <a:rPr sz="1600" spc="-5" dirty="0">
                <a:latin typeface="Calibri"/>
                <a:cs typeface="Calibri"/>
              </a:rPr>
              <a:t>beginning of a line, the  cursor will be moved to just before the </a:t>
            </a:r>
            <a:r>
              <a:rPr sz="1600" spc="-10" dirty="0">
                <a:latin typeface="Calibri"/>
                <a:cs typeface="Calibri"/>
              </a:rPr>
              <a:t>newline </a:t>
            </a:r>
            <a:r>
              <a:rPr sz="1600" spc="-5" dirty="0">
                <a:latin typeface="Calibri"/>
                <a:cs typeface="Calibri"/>
              </a:rPr>
              <a:t>in the preceding</a:t>
            </a:r>
            <a:r>
              <a:rPr sz="1600" spc="6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line.</a:t>
            </a:r>
            <a:endParaRPr sz="1600" dirty="0">
              <a:latin typeface="Calibri"/>
              <a:cs typeface="Calibri"/>
            </a:endParaRPr>
          </a:p>
          <a:p>
            <a:pPr marL="471170" indent="-459105">
              <a:spcBef>
                <a:spcPts val="960"/>
              </a:spcBef>
              <a:buFontTx/>
              <a:buAutoNum type="arabicPeriod" startAt="11"/>
              <a:tabLst>
                <a:tab pos="471805" algn="l"/>
              </a:tabLst>
            </a:pPr>
            <a:r>
              <a:rPr lang="en-US" sz="2400" b="1" u="sng" spc="-5" dirty="0">
                <a:latin typeface="Calibri"/>
                <a:cs typeface="Calibri"/>
              </a:rPr>
              <a:t>INFINITE LEVEL UNDO:</a:t>
            </a:r>
            <a:endParaRPr sz="2400" dirty="0">
              <a:latin typeface="Calibri"/>
              <a:cs typeface="Calibri"/>
            </a:endParaRPr>
          </a:p>
          <a:p>
            <a:pPr marL="762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Calibri"/>
                <a:cs typeface="Calibri"/>
              </a:rPr>
              <a:t>The editor records </a:t>
            </a:r>
            <a:r>
              <a:rPr sz="1600" dirty="0">
                <a:latin typeface="Calibri"/>
                <a:cs typeface="Calibri"/>
              </a:rPr>
              <a:t>all </a:t>
            </a:r>
            <a:r>
              <a:rPr sz="1600" spc="-5" dirty="0">
                <a:latin typeface="Calibri"/>
                <a:cs typeface="Calibri"/>
              </a:rPr>
              <a:t>modifications </a:t>
            </a:r>
            <a:r>
              <a:rPr sz="1600" spc="-10" dirty="0">
                <a:latin typeface="Calibri"/>
                <a:cs typeface="Calibri"/>
              </a:rPr>
              <a:t>to </a:t>
            </a:r>
            <a:r>
              <a:rPr sz="1600" spc="-5" dirty="0">
                <a:latin typeface="Calibri"/>
                <a:cs typeface="Calibri"/>
              </a:rPr>
              <a:t>the document. If the </a:t>
            </a:r>
            <a:r>
              <a:rPr sz="1600" spc="-10" dirty="0">
                <a:latin typeface="Calibri"/>
                <a:cs typeface="Calibri"/>
              </a:rPr>
              <a:t>user </a:t>
            </a:r>
            <a:r>
              <a:rPr sz="1600" spc="-5" dirty="0">
                <a:latin typeface="Calibri"/>
                <a:cs typeface="Calibri"/>
              </a:rPr>
              <a:t>types</a:t>
            </a:r>
            <a:r>
              <a:rPr sz="1600" spc="165" dirty="0">
                <a:latin typeface="Calibri"/>
                <a:cs typeface="Calibri"/>
              </a:rPr>
              <a:t> </a:t>
            </a:r>
            <a:r>
              <a:rPr sz="1600" b="1" spc="-5" dirty="0">
                <a:latin typeface="Calibri"/>
                <a:cs typeface="Calibri"/>
              </a:rPr>
              <a:t>Control-z</a:t>
            </a:r>
            <a:r>
              <a:rPr sz="1600" spc="-5" dirty="0">
                <a:latin typeface="Calibri"/>
                <a:cs typeface="Calibri"/>
              </a:rPr>
              <a:t>,</a:t>
            </a:r>
            <a:endParaRPr sz="1600" dirty="0">
              <a:latin typeface="Calibri"/>
              <a:cs typeface="Calibri"/>
            </a:endParaRPr>
          </a:p>
          <a:p>
            <a:pPr marL="76200">
              <a:lnSpc>
                <a:spcPct val="100000"/>
              </a:lnSpc>
              <a:spcBef>
                <a:spcPts val="1005"/>
              </a:spcBef>
            </a:pPr>
            <a:r>
              <a:rPr sz="1600" spc="-5" dirty="0">
                <a:latin typeface="Calibri"/>
                <a:cs typeface="Calibri"/>
              </a:rPr>
              <a:t>the editor will undo the most recent modification. If the user types</a:t>
            </a:r>
            <a:r>
              <a:rPr sz="1600" spc="120" dirty="0">
                <a:latin typeface="Calibri"/>
                <a:cs typeface="Calibri"/>
              </a:rPr>
              <a:t> </a:t>
            </a:r>
            <a:r>
              <a:rPr sz="1600" b="1" spc="-5" dirty="0">
                <a:latin typeface="Calibri"/>
                <a:cs typeface="Calibri"/>
              </a:rPr>
              <a:t>Control-</a:t>
            </a:r>
            <a:endParaRPr sz="1600" dirty="0">
              <a:latin typeface="Calibri"/>
              <a:cs typeface="Calibri"/>
            </a:endParaRPr>
          </a:p>
          <a:p>
            <a:pPr marL="76200" marR="45085">
              <a:lnSpc>
                <a:spcPct val="152700"/>
              </a:lnSpc>
              <a:spcBef>
                <a:spcPts val="10"/>
              </a:spcBef>
            </a:pPr>
            <a:r>
              <a:rPr sz="1600" b="1" spc="-5" dirty="0">
                <a:latin typeface="Calibri"/>
                <a:cs typeface="Calibri"/>
              </a:rPr>
              <a:t>z </a:t>
            </a:r>
            <a:r>
              <a:rPr sz="1600" spc="-5" dirty="0">
                <a:latin typeface="Calibri"/>
                <a:cs typeface="Calibri"/>
              </a:rPr>
              <a:t>repeatedly, the editor will undo successively older changes, </a:t>
            </a:r>
            <a:r>
              <a:rPr sz="1600" dirty="0">
                <a:latin typeface="Calibri"/>
                <a:cs typeface="Calibri"/>
              </a:rPr>
              <a:t>all </a:t>
            </a:r>
            <a:r>
              <a:rPr sz="1600" spc="-5" dirty="0">
                <a:latin typeface="Calibri"/>
                <a:cs typeface="Calibri"/>
              </a:rPr>
              <a:t>the way </a:t>
            </a:r>
            <a:r>
              <a:rPr sz="1600" dirty="0">
                <a:latin typeface="Calibri"/>
                <a:cs typeface="Calibri"/>
              </a:rPr>
              <a:t>back </a:t>
            </a:r>
            <a:r>
              <a:rPr sz="1600" spc="-5" dirty="0">
                <a:latin typeface="Calibri"/>
                <a:cs typeface="Calibri"/>
              </a:rPr>
              <a:t>to  the original version of the </a:t>
            </a:r>
            <a:r>
              <a:rPr sz="1600" spc="-10" dirty="0">
                <a:latin typeface="Calibri"/>
                <a:cs typeface="Calibri"/>
              </a:rPr>
              <a:t>document </a:t>
            </a:r>
            <a:r>
              <a:rPr sz="1600" spc="-5" dirty="0">
                <a:latin typeface="Calibri"/>
                <a:cs typeface="Calibri"/>
              </a:rPr>
              <a:t>loaded when </a:t>
            </a:r>
            <a:r>
              <a:rPr sz="1600" dirty="0">
                <a:latin typeface="Calibri"/>
                <a:cs typeface="Calibri"/>
              </a:rPr>
              <a:t>the </a:t>
            </a:r>
            <a:r>
              <a:rPr sz="1600" spc="-5" dirty="0">
                <a:latin typeface="Calibri"/>
                <a:cs typeface="Calibri"/>
              </a:rPr>
              <a:t>editor was first</a:t>
            </a:r>
            <a:r>
              <a:rPr sz="1600" spc="10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invoked.</a:t>
            </a:r>
            <a:endParaRPr sz="1600" dirty="0">
              <a:latin typeface="Calibri"/>
              <a:cs typeface="Calibri"/>
            </a:endParaRPr>
          </a:p>
          <a:p>
            <a:pPr marL="76200" marR="13335">
              <a:lnSpc>
                <a:spcPct val="152500"/>
              </a:lnSpc>
            </a:pPr>
            <a:r>
              <a:rPr sz="1600" spc="-5" dirty="0">
                <a:latin typeface="Calibri"/>
                <a:cs typeface="Calibri"/>
              </a:rPr>
              <a:t>After undoing </a:t>
            </a:r>
            <a:r>
              <a:rPr sz="1600" spc="-10" dirty="0">
                <a:latin typeface="Calibri"/>
                <a:cs typeface="Calibri"/>
              </a:rPr>
              <a:t>one </a:t>
            </a:r>
            <a:r>
              <a:rPr sz="1600" spc="-5" dirty="0">
                <a:latin typeface="Calibri"/>
                <a:cs typeface="Calibri"/>
              </a:rPr>
              <a:t>or more modifications, the user may type Control-Alt-Z to  redo the modifications in the reverse order they were undone. </a:t>
            </a:r>
            <a:r>
              <a:rPr sz="1600" dirty="0">
                <a:latin typeface="Calibri"/>
                <a:cs typeface="Calibri"/>
              </a:rPr>
              <a:t>If </a:t>
            </a:r>
            <a:r>
              <a:rPr sz="1600" spc="-5" dirty="0">
                <a:latin typeface="Calibri"/>
                <a:cs typeface="Calibri"/>
              </a:rPr>
              <a:t>the </a:t>
            </a:r>
            <a:r>
              <a:rPr sz="1600" spc="-10" dirty="0">
                <a:latin typeface="Calibri"/>
                <a:cs typeface="Calibri"/>
              </a:rPr>
              <a:t>document  </a:t>
            </a:r>
            <a:r>
              <a:rPr sz="1600" spc="-5" dirty="0">
                <a:latin typeface="Calibri"/>
                <a:cs typeface="Calibri"/>
              </a:rPr>
              <a:t>is modified at a time </a:t>
            </a:r>
            <a:r>
              <a:rPr sz="1600" dirty="0">
                <a:latin typeface="Calibri"/>
                <a:cs typeface="Calibri"/>
              </a:rPr>
              <a:t>when </a:t>
            </a:r>
            <a:r>
              <a:rPr sz="1600" spc="-5" dirty="0">
                <a:latin typeface="Calibri"/>
                <a:cs typeface="Calibri"/>
              </a:rPr>
              <a:t>there exist redo-able operations, then all of the </a:t>
            </a:r>
            <a:r>
              <a:rPr sz="1600" dirty="0">
                <a:latin typeface="Calibri"/>
                <a:cs typeface="Calibri"/>
              </a:rPr>
              <a:t>redo-  </a:t>
            </a:r>
            <a:r>
              <a:rPr sz="1600" spc="-5" dirty="0">
                <a:latin typeface="Calibri"/>
                <a:cs typeface="Calibri"/>
              </a:rPr>
              <a:t>able operations are </a:t>
            </a:r>
            <a:r>
              <a:rPr sz="1600" spc="-10" dirty="0">
                <a:latin typeface="Calibri"/>
                <a:cs typeface="Calibri"/>
              </a:rPr>
              <a:t>discarded; </a:t>
            </a:r>
            <a:r>
              <a:rPr sz="1600" spc="-5" dirty="0">
                <a:latin typeface="Calibri"/>
                <a:cs typeface="Calibri"/>
              </a:rPr>
              <a:t>future </a:t>
            </a:r>
            <a:r>
              <a:rPr sz="1600" spc="-10" dirty="0">
                <a:latin typeface="Calibri"/>
                <a:cs typeface="Calibri"/>
              </a:rPr>
              <a:t>undo’s </a:t>
            </a:r>
            <a:r>
              <a:rPr sz="1600" spc="-5" dirty="0">
                <a:latin typeface="Calibri"/>
                <a:cs typeface="Calibri"/>
              </a:rPr>
              <a:t>and </a:t>
            </a:r>
            <a:r>
              <a:rPr sz="1600" dirty="0">
                <a:latin typeface="Calibri"/>
                <a:cs typeface="Calibri"/>
              </a:rPr>
              <a:t>redo’s </a:t>
            </a:r>
            <a:r>
              <a:rPr sz="1600" spc="-5" dirty="0">
                <a:latin typeface="Calibri"/>
                <a:cs typeface="Calibri"/>
              </a:rPr>
              <a:t>will </a:t>
            </a:r>
            <a:r>
              <a:rPr sz="1600" spc="-10" dirty="0">
                <a:latin typeface="Calibri"/>
                <a:cs typeface="Calibri"/>
              </a:rPr>
              <a:t>behave </a:t>
            </a:r>
            <a:r>
              <a:rPr sz="1600" spc="-5" dirty="0">
                <a:latin typeface="Calibri"/>
                <a:cs typeface="Calibri"/>
              </a:rPr>
              <a:t>as </a:t>
            </a:r>
            <a:r>
              <a:rPr sz="1600" dirty="0">
                <a:latin typeface="Calibri"/>
                <a:cs typeface="Calibri"/>
              </a:rPr>
              <a:t>if</a:t>
            </a:r>
            <a:r>
              <a:rPr sz="1600" spc="12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those</a:t>
            </a:r>
            <a:endParaRPr sz="1600" dirty="0">
              <a:latin typeface="Calibri"/>
              <a:cs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08508" y="435355"/>
            <a:ext cx="226504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Calibri"/>
                <a:cs typeface="Calibri"/>
              </a:rPr>
              <a:t>operations never</a:t>
            </a:r>
            <a:r>
              <a:rPr sz="1600" spc="-5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occurred.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57200" y="1218044"/>
            <a:ext cx="7086600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sz="2400" b="1" spc="-5" dirty="0">
                <a:latin typeface="Calibri"/>
                <a:cs typeface="Calibri"/>
              </a:rPr>
              <a:t>12. </a:t>
            </a:r>
            <a:r>
              <a:rPr lang="en-US" sz="2400" b="1" u="sng" spc="-5" dirty="0">
                <a:latin typeface="Calibri"/>
                <a:cs typeface="Calibri"/>
              </a:rPr>
              <a:t>UNDO AND THE SELECTION:</a:t>
            </a:r>
            <a:br>
              <a:rPr lang="en-US" sz="2400" dirty="0">
                <a:latin typeface="Calibri"/>
                <a:cs typeface="Calibri"/>
              </a:rPr>
            </a:br>
            <a:endParaRPr sz="2400" spc="-5" dirty="0"/>
          </a:p>
        </p:txBody>
      </p:sp>
      <p:sp>
        <p:nvSpPr>
          <p:cNvPr id="4" name="object 4"/>
          <p:cNvSpPr txBox="1"/>
          <p:nvPr/>
        </p:nvSpPr>
        <p:spPr>
          <a:xfrm>
            <a:off x="444500" y="1694180"/>
            <a:ext cx="6784340" cy="826707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76200" marR="187960">
              <a:lnSpc>
                <a:spcPct val="152700"/>
              </a:lnSpc>
              <a:spcBef>
                <a:spcPts val="95"/>
              </a:spcBef>
            </a:pPr>
            <a:r>
              <a:rPr sz="1600" spc="-5" dirty="0">
                <a:latin typeface="Calibri"/>
                <a:cs typeface="Calibri"/>
              </a:rPr>
              <a:t>The undo/redo mechanism also </a:t>
            </a:r>
            <a:r>
              <a:rPr sz="1600" dirty="0">
                <a:latin typeface="Calibri"/>
                <a:cs typeface="Calibri"/>
              </a:rPr>
              <a:t>records </a:t>
            </a:r>
            <a:r>
              <a:rPr sz="1600" spc="-5" dirty="0">
                <a:latin typeface="Calibri"/>
                <a:cs typeface="Calibri"/>
              </a:rPr>
              <a:t>information about the selection and  insertion cursor. Undo operations will restore the selection and cursor to the  state they were in </a:t>
            </a:r>
            <a:r>
              <a:rPr sz="1600" spc="-10" dirty="0">
                <a:latin typeface="Calibri"/>
                <a:cs typeface="Calibri"/>
              </a:rPr>
              <a:t>just before </a:t>
            </a:r>
            <a:r>
              <a:rPr sz="1600" spc="-5" dirty="0">
                <a:latin typeface="Calibri"/>
                <a:cs typeface="Calibri"/>
              </a:rPr>
              <a:t>the original execution of the modification. </a:t>
            </a:r>
            <a:r>
              <a:rPr sz="1600" spc="-10" dirty="0">
                <a:latin typeface="Calibri"/>
                <a:cs typeface="Calibri"/>
              </a:rPr>
              <a:t>Redo  </a:t>
            </a:r>
            <a:r>
              <a:rPr sz="1600" spc="-5" dirty="0">
                <a:latin typeface="Calibri"/>
                <a:cs typeface="Calibri"/>
              </a:rPr>
              <a:t>operations will restore the selection and cursor to the same state they had </a:t>
            </a:r>
            <a:r>
              <a:rPr sz="1600" dirty="0">
                <a:latin typeface="Calibri"/>
                <a:cs typeface="Calibri"/>
              </a:rPr>
              <a:t>just  </a:t>
            </a:r>
            <a:r>
              <a:rPr sz="1600" spc="-5" dirty="0">
                <a:latin typeface="Calibri"/>
                <a:cs typeface="Calibri"/>
              </a:rPr>
              <a:t>after the original execution of the operation.</a:t>
            </a:r>
            <a:endParaRPr sz="1600" dirty="0">
              <a:latin typeface="Calibri"/>
              <a:cs typeface="Calibri"/>
            </a:endParaRPr>
          </a:p>
          <a:p>
            <a:pPr marL="469900" indent="-457834">
              <a:spcBef>
                <a:spcPts val="965"/>
              </a:spcBef>
              <a:buFontTx/>
              <a:buAutoNum type="arabicPeriod" startAt="13"/>
              <a:tabLst>
                <a:tab pos="470534" algn="l"/>
              </a:tabLst>
            </a:pPr>
            <a:r>
              <a:rPr lang="en-US" sz="2400" b="1" u="sng" spc="-5" dirty="0">
                <a:latin typeface="Calibri"/>
                <a:cs typeface="Calibri"/>
              </a:rPr>
              <a:t>UNDO GROUPING:</a:t>
            </a:r>
            <a:endParaRPr lang="en-US" sz="2400" dirty="0">
              <a:latin typeface="Calibri"/>
              <a:cs typeface="Calibri"/>
            </a:endParaRPr>
          </a:p>
          <a:p>
            <a:pPr marL="76200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latin typeface="Calibri"/>
                <a:cs typeface="Calibri"/>
              </a:rPr>
              <a:t>If </a:t>
            </a:r>
            <a:r>
              <a:rPr sz="1600" spc="-10" dirty="0">
                <a:latin typeface="Calibri"/>
                <a:cs typeface="Calibri"/>
              </a:rPr>
              <a:t>several </a:t>
            </a:r>
            <a:r>
              <a:rPr sz="1600" spc="-5" dirty="0">
                <a:latin typeface="Calibri"/>
                <a:cs typeface="Calibri"/>
              </a:rPr>
              <a:t>characters are typed consecutively without repositioning the</a:t>
            </a:r>
            <a:r>
              <a:rPr sz="1600" spc="11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cursor,</a:t>
            </a:r>
            <a:endParaRPr sz="1600" dirty="0">
              <a:latin typeface="Calibri"/>
              <a:cs typeface="Calibri"/>
            </a:endParaRPr>
          </a:p>
          <a:p>
            <a:pPr marL="12700" marR="168910">
              <a:lnSpc>
                <a:spcPct val="152500"/>
              </a:lnSpc>
            </a:pPr>
            <a:r>
              <a:rPr sz="1600" spc="-5" dirty="0">
                <a:latin typeface="Calibri"/>
                <a:cs typeface="Calibri"/>
              </a:rPr>
              <a:t>they well be treated as a unit for undo and redo: a </a:t>
            </a:r>
            <a:r>
              <a:rPr sz="1600" dirty="0">
                <a:latin typeface="Calibri"/>
                <a:cs typeface="Calibri"/>
              </a:rPr>
              <a:t>single </a:t>
            </a:r>
            <a:r>
              <a:rPr sz="1600" spc="-10" dirty="0">
                <a:latin typeface="Calibri"/>
                <a:cs typeface="Calibri"/>
              </a:rPr>
              <a:t>undo </a:t>
            </a:r>
            <a:r>
              <a:rPr sz="1600" spc="-5" dirty="0">
                <a:latin typeface="Calibri"/>
                <a:cs typeface="Calibri"/>
              </a:rPr>
              <a:t>must undo all </a:t>
            </a:r>
            <a:r>
              <a:rPr sz="1600" spc="-10" dirty="0">
                <a:latin typeface="Calibri"/>
                <a:cs typeface="Calibri"/>
              </a:rPr>
              <a:t>of  </a:t>
            </a:r>
            <a:r>
              <a:rPr sz="1600" spc="-5" dirty="0">
                <a:latin typeface="Calibri"/>
                <a:cs typeface="Calibri"/>
              </a:rPr>
              <a:t>the characters. If several characters are deleted with </a:t>
            </a:r>
            <a:r>
              <a:rPr sz="1600" b="1" spc="-5" dirty="0">
                <a:latin typeface="Calibri"/>
                <a:cs typeface="Calibri"/>
              </a:rPr>
              <a:t>Backspace </a:t>
            </a:r>
            <a:r>
              <a:rPr sz="1600" spc="-5" dirty="0">
                <a:latin typeface="Calibri"/>
                <a:cs typeface="Calibri"/>
              </a:rPr>
              <a:t>or </a:t>
            </a:r>
            <a:r>
              <a:rPr sz="1600" b="1" spc="-5" dirty="0">
                <a:latin typeface="Calibri"/>
                <a:cs typeface="Calibri"/>
              </a:rPr>
              <a:t>Delete</a:t>
            </a:r>
            <a:r>
              <a:rPr sz="1600" spc="-5" dirty="0">
                <a:latin typeface="Calibri"/>
                <a:cs typeface="Calibri"/>
              </a:rPr>
              <a:t>, all</a:t>
            </a:r>
            <a:r>
              <a:rPr sz="1600" spc="18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of</a:t>
            </a:r>
            <a:endParaRPr sz="16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019"/>
              </a:spcBef>
            </a:pPr>
            <a:r>
              <a:rPr sz="1600" spc="-5" dirty="0">
                <a:latin typeface="Calibri"/>
                <a:cs typeface="Calibri"/>
              </a:rPr>
              <a:t>these deletions must also be treated as a unit for </a:t>
            </a:r>
            <a:r>
              <a:rPr sz="1600" spc="-10" dirty="0">
                <a:latin typeface="Calibri"/>
                <a:cs typeface="Calibri"/>
              </a:rPr>
              <a:t>undo </a:t>
            </a:r>
            <a:r>
              <a:rPr sz="1600" spc="-5" dirty="0">
                <a:latin typeface="Calibri"/>
                <a:cs typeface="Calibri"/>
              </a:rPr>
              <a:t>and</a:t>
            </a:r>
            <a:r>
              <a:rPr sz="1600" spc="5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redo.</a:t>
            </a:r>
            <a:endParaRPr sz="1600" dirty="0">
              <a:latin typeface="Calibri"/>
              <a:cs typeface="Calibri"/>
            </a:endParaRPr>
          </a:p>
          <a:p>
            <a:pPr marL="471170" indent="-459105">
              <a:spcBef>
                <a:spcPts val="965"/>
              </a:spcBef>
              <a:buFontTx/>
              <a:buAutoNum type="arabicPeriod" startAt="14"/>
              <a:tabLst>
                <a:tab pos="471805" algn="l"/>
              </a:tabLst>
            </a:pPr>
            <a:r>
              <a:rPr lang="en-US" sz="2400" b="1" u="sng" spc="-5" dirty="0">
                <a:latin typeface="Calibri"/>
                <a:cs typeface="Calibri"/>
              </a:rPr>
              <a:t>ALL MODIFICATIONS VISIBLE:</a:t>
            </a:r>
            <a:endParaRPr sz="2400" dirty="0">
              <a:latin typeface="Calibri"/>
              <a:cs typeface="Calibri"/>
            </a:endParaRPr>
          </a:p>
          <a:p>
            <a:pPr marL="76200">
              <a:lnSpc>
                <a:spcPct val="100000"/>
              </a:lnSpc>
              <a:spcBef>
                <a:spcPts val="90"/>
              </a:spcBef>
            </a:pPr>
            <a:r>
              <a:rPr sz="1600" dirty="0">
                <a:latin typeface="Calibri"/>
                <a:cs typeface="Calibri"/>
              </a:rPr>
              <a:t>If </a:t>
            </a:r>
            <a:r>
              <a:rPr sz="1600" spc="-5" dirty="0">
                <a:latin typeface="Calibri"/>
                <a:cs typeface="Calibri"/>
              </a:rPr>
              <a:t>a modification is made to a portion of the </a:t>
            </a:r>
            <a:r>
              <a:rPr sz="1600" spc="-10" dirty="0">
                <a:latin typeface="Calibri"/>
                <a:cs typeface="Calibri"/>
              </a:rPr>
              <a:t>document </a:t>
            </a:r>
            <a:r>
              <a:rPr sz="1600" spc="-5" dirty="0">
                <a:latin typeface="Calibri"/>
                <a:cs typeface="Calibri"/>
              </a:rPr>
              <a:t>that is off-screen,</a:t>
            </a:r>
            <a:r>
              <a:rPr sz="1600" spc="114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the</a:t>
            </a:r>
            <a:endParaRPr sz="1600" dirty="0">
              <a:latin typeface="Calibri"/>
              <a:cs typeface="Calibri"/>
            </a:endParaRPr>
          </a:p>
          <a:p>
            <a:pPr marL="76200" marR="154305">
              <a:lnSpc>
                <a:spcPct val="152500"/>
              </a:lnSpc>
            </a:pPr>
            <a:r>
              <a:rPr sz="1600" spc="-5" dirty="0">
                <a:latin typeface="Calibri"/>
                <a:cs typeface="Calibri"/>
              </a:rPr>
              <a:t>document must </a:t>
            </a:r>
            <a:r>
              <a:rPr sz="1600" dirty="0">
                <a:latin typeface="Calibri"/>
                <a:cs typeface="Calibri"/>
              </a:rPr>
              <a:t>be </a:t>
            </a:r>
            <a:r>
              <a:rPr sz="1600" spc="-5" dirty="0">
                <a:latin typeface="Calibri"/>
                <a:cs typeface="Calibri"/>
              </a:rPr>
              <a:t>scrolled so that the modified text is visible. This can </a:t>
            </a:r>
            <a:r>
              <a:rPr sz="1600" spc="-10" dirty="0">
                <a:latin typeface="Calibri"/>
                <a:cs typeface="Calibri"/>
              </a:rPr>
              <a:t>happen  during </a:t>
            </a:r>
            <a:r>
              <a:rPr sz="1600" spc="-5" dirty="0">
                <a:latin typeface="Calibri"/>
                <a:cs typeface="Calibri"/>
              </a:rPr>
              <a:t>undo and </a:t>
            </a:r>
            <a:r>
              <a:rPr sz="1600" dirty="0">
                <a:latin typeface="Calibri"/>
                <a:cs typeface="Calibri"/>
              </a:rPr>
              <a:t>redo </a:t>
            </a:r>
            <a:r>
              <a:rPr sz="1600" spc="-5" dirty="0">
                <a:latin typeface="Calibri"/>
                <a:cs typeface="Calibri"/>
              </a:rPr>
              <a:t>operations, </a:t>
            </a:r>
            <a:r>
              <a:rPr sz="1600" dirty="0">
                <a:latin typeface="Calibri"/>
                <a:cs typeface="Calibri"/>
              </a:rPr>
              <a:t>and </a:t>
            </a:r>
            <a:r>
              <a:rPr sz="1600" spc="-5" dirty="0">
                <a:latin typeface="Calibri"/>
                <a:cs typeface="Calibri"/>
              </a:rPr>
              <a:t>also </a:t>
            </a:r>
            <a:r>
              <a:rPr sz="1600" spc="-10" dirty="0">
                <a:latin typeface="Calibri"/>
                <a:cs typeface="Calibri"/>
              </a:rPr>
              <a:t>during </a:t>
            </a:r>
            <a:r>
              <a:rPr sz="1600" spc="-5" dirty="0">
                <a:latin typeface="Calibri"/>
                <a:cs typeface="Calibri"/>
              </a:rPr>
              <a:t>normal text inserts, if the  window is scrolled to move the cursor off-screen. If multiple windows are </a:t>
            </a:r>
            <a:r>
              <a:rPr sz="1600" spc="-10" dirty="0">
                <a:latin typeface="Calibri"/>
                <a:cs typeface="Calibri"/>
              </a:rPr>
              <a:t>open  </a:t>
            </a:r>
            <a:r>
              <a:rPr sz="1600" spc="-5" dirty="0">
                <a:latin typeface="Calibri"/>
                <a:cs typeface="Calibri"/>
              </a:rPr>
              <a:t>on the </a:t>
            </a:r>
            <a:r>
              <a:rPr sz="1600" spc="-10" dirty="0">
                <a:latin typeface="Calibri"/>
                <a:cs typeface="Calibri"/>
              </a:rPr>
              <a:t>document, </a:t>
            </a:r>
            <a:r>
              <a:rPr sz="1600" spc="-5" dirty="0">
                <a:latin typeface="Calibri"/>
                <a:cs typeface="Calibri"/>
              </a:rPr>
              <a:t>then only the window in </a:t>
            </a:r>
            <a:r>
              <a:rPr sz="1600" dirty="0">
                <a:latin typeface="Calibri"/>
                <a:cs typeface="Calibri"/>
              </a:rPr>
              <a:t>which </a:t>
            </a:r>
            <a:r>
              <a:rPr sz="1600" spc="-5" dirty="0">
                <a:latin typeface="Calibri"/>
                <a:cs typeface="Calibri"/>
              </a:rPr>
              <a:t>the modification was</a:t>
            </a:r>
            <a:r>
              <a:rPr sz="1600" spc="114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invoked</a:t>
            </a:r>
            <a:endParaRPr sz="1600" dirty="0">
              <a:latin typeface="Calibri"/>
              <a:cs typeface="Calibri"/>
            </a:endParaRPr>
          </a:p>
          <a:p>
            <a:pPr marL="76200" marR="154940">
              <a:lnSpc>
                <a:spcPct val="152700"/>
              </a:lnSpc>
              <a:spcBef>
                <a:spcPts val="10"/>
              </a:spcBef>
            </a:pPr>
            <a:r>
              <a:rPr sz="1600" spc="-5" dirty="0">
                <a:latin typeface="Calibri"/>
                <a:cs typeface="Calibri"/>
              </a:rPr>
              <a:t>will be scrolled: other windows will be repainted if needed, </a:t>
            </a:r>
            <a:r>
              <a:rPr sz="1600" spc="-10" dirty="0">
                <a:latin typeface="Calibri"/>
                <a:cs typeface="Calibri"/>
              </a:rPr>
              <a:t>but </a:t>
            </a:r>
            <a:r>
              <a:rPr sz="1600" spc="-5" dirty="0">
                <a:latin typeface="Calibri"/>
                <a:cs typeface="Calibri"/>
              </a:rPr>
              <a:t>they should </a:t>
            </a:r>
            <a:r>
              <a:rPr sz="1600" spc="-10" dirty="0">
                <a:latin typeface="Calibri"/>
                <a:cs typeface="Calibri"/>
              </a:rPr>
              <a:t>not  </a:t>
            </a:r>
            <a:r>
              <a:rPr sz="1600" spc="-5" dirty="0">
                <a:latin typeface="Calibri"/>
                <a:cs typeface="Calibri"/>
              </a:rPr>
              <a:t>be</a:t>
            </a:r>
            <a:r>
              <a:rPr sz="1600" spc="-1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scrolled.</a:t>
            </a:r>
            <a:endParaRPr sz="1600" dirty="0">
              <a:latin typeface="Calibri"/>
              <a:cs typeface="Calibri"/>
            </a:endParaRPr>
          </a:p>
          <a:p>
            <a:pPr marL="469900" indent="-457834">
              <a:spcBef>
                <a:spcPts val="965"/>
              </a:spcBef>
              <a:buFontTx/>
              <a:buAutoNum type="arabicPeriod" startAt="15"/>
              <a:tabLst>
                <a:tab pos="470534" algn="l"/>
              </a:tabLst>
            </a:pPr>
            <a:r>
              <a:rPr lang="en-US" sz="2400" b="1" u="sng" spc="-5" dirty="0">
                <a:latin typeface="Calibri"/>
                <a:cs typeface="Calibri"/>
              </a:rPr>
              <a:t>NEW FILE:</a:t>
            </a:r>
            <a:endParaRPr sz="2400" dirty="0">
              <a:latin typeface="Calibri"/>
              <a:cs typeface="Calibri"/>
            </a:endParaRPr>
          </a:p>
          <a:p>
            <a:pPr marL="76200">
              <a:lnSpc>
                <a:spcPct val="100000"/>
              </a:lnSpc>
              <a:spcBef>
                <a:spcPts val="90"/>
              </a:spcBef>
            </a:pPr>
            <a:r>
              <a:rPr sz="1600" spc="-10" dirty="0">
                <a:latin typeface="Calibri"/>
                <a:cs typeface="Calibri"/>
              </a:rPr>
              <a:t>We </a:t>
            </a:r>
            <a:r>
              <a:rPr sz="1600" spc="-5" dirty="0">
                <a:latin typeface="Calibri"/>
                <a:cs typeface="Calibri"/>
              </a:rPr>
              <a:t>can make multiple instances of our </a:t>
            </a:r>
            <a:r>
              <a:rPr sz="1600" spc="-10" dirty="0">
                <a:latin typeface="Calibri"/>
                <a:cs typeface="Calibri"/>
              </a:rPr>
              <a:t>document </a:t>
            </a:r>
            <a:r>
              <a:rPr sz="1600" spc="5" dirty="0">
                <a:latin typeface="Calibri"/>
                <a:cs typeface="Calibri"/>
              </a:rPr>
              <a:t>by </a:t>
            </a:r>
            <a:r>
              <a:rPr sz="1600" spc="-5" dirty="0">
                <a:latin typeface="Calibri"/>
                <a:cs typeface="Calibri"/>
              </a:rPr>
              <a:t>clicking on the </a:t>
            </a:r>
            <a:r>
              <a:rPr sz="1600" dirty="0">
                <a:latin typeface="Calibri"/>
                <a:cs typeface="Calibri"/>
              </a:rPr>
              <a:t>new</a:t>
            </a:r>
            <a:r>
              <a:rPr sz="1600" spc="6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icon</a:t>
            </a:r>
          </a:p>
          <a:p>
            <a:pPr marL="76200" marR="5080">
              <a:lnSpc>
                <a:spcPct val="152500"/>
              </a:lnSpc>
            </a:pPr>
            <a:r>
              <a:rPr sz="1600" spc="-5" dirty="0">
                <a:latin typeface="Calibri"/>
                <a:cs typeface="Calibri"/>
              </a:rPr>
              <a:t>from the toolbar </a:t>
            </a:r>
            <a:r>
              <a:rPr sz="1600" dirty="0">
                <a:latin typeface="Calibri"/>
                <a:cs typeface="Calibri"/>
              </a:rPr>
              <a:t>or </a:t>
            </a:r>
            <a:r>
              <a:rPr sz="1600" spc="-5" dirty="0">
                <a:latin typeface="Calibri"/>
                <a:cs typeface="Calibri"/>
              </a:rPr>
              <a:t>from the </a:t>
            </a:r>
            <a:r>
              <a:rPr sz="1600" spc="-10" dirty="0">
                <a:latin typeface="Calibri"/>
                <a:cs typeface="Calibri"/>
              </a:rPr>
              <a:t>menu </a:t>
            </a:r>
            <a:r>
              <a:rPr sz="1600" dirty="0">
                <a:latin typeface="Calibri"/>
                <a:cs typeface="Calibri"/>
              </a:rPr>
              <a:t>bar. </a:t>
            </a:r>
            <a:r>
              <a:rPr sz="1600" spc="-5" dirty="0">
                <a:latin typeface="Calibri"/>
                <a:cs typeface="Calibri"/>
              </a:rPr>
              <a:t>We can also use </a:t>
            </a:r>
            <a:r>
              <a:rPr sz="1600" b="1" spc="-5" dirty="0">
                <a:latin typeface="Calibri"/>
                <a:cs typeface="Calibri"/>
              </a:rPr>
              <a:t>Ctrl-N </a:t>
            </a:r>
            <a:r>
              <a:rPr sz="1600" spc="-10" dirty="0">
                <a:latin typeface="Calibri"/>
                <a:cs typeface="Calibri"/>
              </a:rPr>
              <a:t>shortcut </a:t>
            </a:r>
            <a:r>
              <a:rPr sz="1600" spc="-5" dirty="0">
                <a:latin typeface="Calibri"/>
                <a:cs typeface="Calibri"/>
              </a:rPr>
              <a:t>key to  create an instance of </a:t>
            </a:r>
            <a:r>
              <a:rPr sz="1600" spc="-10" dirty="0">
                <a:latin typeface="Calibri"/>
                <a:cs typeface="Calibri"/>
              </a:rPr>
              <a:t>our </a:t>
            </a:r>
            <a:r>
              <a:rPr sz="1600" spc="-5" dirty="0">
                <a:latin typeface="Calibri"/>
                <a:cs typeface="Calibri"/>
              </a:rPr>
              <a:t>already running </a:t>
            </a:r>
            <a:r>
              <a:rPr sz="1600" spc="-10" dirty="0">
                <a:latin typeface="Calibri"/>
                <a:cs typeface="Calibri"/>
              </a:rPr>
              <a:t>document </a:t>
            </a:r>
            <a:r>
              <a:rPr sz="1600" dirty="0">
                <a:latin typeface="Calibri"/>
                <a:cs typeface="Calibri"/>
              </a:rPr>
              <a:t>and </a:t>
            </a:r>
            <a:r>
              <a:rPr sz="1600" spc="-5" dirty="0">
                <a:latin typeface="Calibri"/>
                <a:cs typeface="Calibri"/>
              </a:rPr>
              <a:t>work on multiple files</a:t>
            </a:r>
            <a:r>
              <a:rPr sz="1600" spc="17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at</a:t>
            </a:r>
            <a:endParaRPr sz="1600" dirty="0">
              <a:latin typeface="Calibri"/>
              <a:cs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44500" y="636270"/>
            <a:ext cx="6783070" cy="86389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6200" marR="48260" algn="just">
              <a:lnSpc>
                <a:spcPct val="152500"/>
              </a:lnSpc>
              <a:spcBef>
                <a:spcPts val="100"/>
              </a:spcBef>
            </a:pPr>
            <a:r>
              <a:rPr sz="1600" spc="-5" dirty="0">
                <a:latin typeface="Calibri"/>
                <a:cs typeface="Calibri"/>
              </a:rPr>
              <a:t>the </a:t>
            </a:r>
            <a:r>
              <a:rPr sz="1600" spc="-10" dirty="0">
                <a:latin typeface="Calibri"/>
                <a:cs typeface="Calibri"/>
              </a:rPr>
              <a:t>same </a:t>
            </a:r>
            <a:r>
              <a:rPr sz="1600" spc="-5" dirty="0">
                <a:latin typeface="Calibri"/>
                <a:cs typeface="Calibri"/>
              </a:rPr>
              <a:t>time. The related Icon is also </a:t>
            </a:r>
            <a:r>
              <a:rPr sz="1600" spc="-10" dirty="0">
                <a:latin typeface="Calibri"/>
                <a:cs typeface="Calibri"/>
              </a:rPr>
              <a:t>used </a:t>
            </a:r>
            <a:r>
              <a:rPr sz="1600" spc="-5" dirty="0">
                <a:latin typeface="Calibri"/>
                <a:cs typeface="Calibri"/>
              </a:rPr>
              <a:t>to indicate a </a:t>
            </a:r>
            <a:r>
              <a:rPr sz="1600" spc="-10" dirty="0">
                <a:latin typeface="Calibri"/>
                <a:cs typeface="Calibri"/>
              </a:rPr>
              <a:t>user </a:t>
            </a:r>
            <a:r>
              <a:rPr sz="1600" spc="-5" dirty="0">
                <a:latin typeface="Calibri"/>
                <a:cs typeface="Calibri"/>
              </a:rPr>
              <a:t>of what action will  be performed </a:t>
            </a:r>
            <a:r>
              <a:rPr sz="1600" dirty="0">
                <a:latin typeface="Calibri"/>
                <a:cs typeface="Calibri"/>
              </a:rPr>
              <a:t>when </a:t>
            </a:r>
            <a:r>
              <a:rPr sz="1600" spc="-5" dirty="0">
                <a:latin typeface="Calibri"/>
                <a:cs typeface="Calibri"/>
              </a:rPr>
              <a:t>icon is triggered by clicking </a:t>
            </a:r>
            <a:r>
              <a:rPr sz="1600" dirty="0">
                <a:latin typeface="Calibri"/>
                <a:cs typeface="Calibri"/>
              </a:rPr>
              <a:t>or </a:t>
            </a:r>
            <a:r>
              <a:rPr sz="1600" spc="-5" dirty="0">
                <a:latin typeface="Calibri"/>
                <a:cs typeface="Calibri"/>
              </a:rPr>
              <a:t>by triggering the</a:t>
            </a:r>
            <a:r>
              <a:rPr sz="1600" spc="6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shortcut.</a:t>
            </a:r>
            <a:endParaRPr sz="1600" dirty="0">
              <a:latin typeface="Calibri"/>
              <a:cs typeface="Calibri"/>
            </a:endParaRPr>
          </a:p>
          <a:p>
            <a:pPr marL="76200" marR="102870" algn="just">
              <a:lnSpc>
                <a:spcPct val="152500"/>
              </a:lnSpc>
            </a:pPr>
            <a:r>
              <a:rPr sz="1600" spc="-5" dirty="0">
                <a:latin typeface="Calibri"/>
                <a:cs typeface="Calibri"/>
              </a:rPr>
              <a:t>When hovered over the mouse we get a glimpse </a:t>
            </a:r>
            <a:r>
              <a:rPr sz="1600" spc="-10" dirty="0">
                <a:latin typeface="Calibri"/>
                <a:cs typeface="Calibri"/>
              </a:rPr>
              <a:t>of </a:t>
            </a:r>
            <a:r>
              <a:rPr sz="1600" dirty="0">
                <a:latin typeface="Calibri"/>
                <a:cs typeface="Calibri"/>
              </a:rPr>
              <a:t>what </a:t>
            </a:r>
            <a:r>
              <a:rPr sz="1600" spc="-5" dirty="0">
                <a:latin typeface="Calibri"/>
                <a:cs typeface="Calibri"/>
              </a:rPr>
              <a:t>the icon is about and a  text is displayed inside a status bar </a:t>
            </a:r>
            <a:r>
              <a:rPr sz="1600" b="1" spc="-5" dirty="0">
                <a:latin typeface="Calibri"/>
                <a:cs typeface="Calibri"/>
              </a:rPr>
              <a:t>“Create a </a:t>
            </a:r>
            <a:r>
              <a:rPr sz="1600" b="1" spc="-10" dirty="0">
                <a:latin typeface="Calibri"/>
                <a:cs typeface="Calibri"/>
              </a:rPr>
              <a:t>new </a:t>
            </a:r>
            <a:r>
              <a:rPr sz="1600" b="1" spc="-5" dirty="0">
                <a:latin typeface="Calibri"/>
                <a:cs typeface="Calibri"/>
              </a:rPr>
              <a:t>document from</a:t>
            </a:r>
            <a:r>
              <a:rPr sz="1600" b="1" spc="114" dirty="0">
                <a:latin typeface="Calibri"/>
                <a:cs typeface="Calibri"/>
              </a:rPr>
              <a:t> </a:t>
            </a:r>
            <a:r>
              <a:rPr sz="1600" b="1" spc="-5" dirty="0">
                <a:latin typeface="Calibri"/>
                <a:cs typeface="Calibri"/>
              </a:rPr>
              <a:t>Scratch”.</a:t>
            </a:r>
            <a:endParaRPr sz="1600" dirty="0">
              <a:latin typeface="Calibri"/>
              <a:cs typeface="Calibri"/>
            </a:endParaRPr>
          </a:p>
          <a:p>
            <a:pPr marL="471170" indent="-459105" algn="just">
              <a:spcBef>
                <a:spcPts val="975"/>
              </a:spcBef>
              <a:buFontTx/>
              <a:buAutoNum type="arabicPeriod" startAt="16"/>
              <a:tabLst>
                <a:tab pos="471805" algn="l"/>
              </a:tabLst>
            </a:pPr>
            <a:r>
              <a:rPr lang="en-US" sz="2400" b="1" u="sng" spc="-5" dirty="0">
                <a:latin typeface="Calibri"/>
                <a:cs typeface="Calibri"/>
              </a:rPr>
              <a:t>OPEN FILE:</a:t>
            </a:r>
            <a:endParaRPr sz="2400" dirty="0">
              <a:latin typeface="Calibri"/>
              <a:cs typeface="Calibri"/>
            </a:endParaRPr>
          </a:p>
          <a:p>
            <a:pPr marL="76200" algn="just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latin typeface="Calibri"/>
                <a:cs typeface="Calibri"/>
              </a:rPr>
              <a:t>We </a:t>
            </a:r>
            <a:r>
              <a:rPr sz="1600" spc="-5" dirty="0">
                <a:latin typeface="Calibri"/>
                <a:cs typeface="Calibri"/>
              </a:rPr>
              <a:t>can </a:t>
            </a:r>
            <a:r>
              <a:rPr sz="1600" spc="-10" dirty="0">
                <a:latin typeface="Calibri"/>
                <a:cs typeface="Calibri"/>
              </a:rPr>
              <a:t>open </a:t>
            </a:r>
            <a:r>
              <a:rPr sz="1600" spc="-5" dirty="0">
                <a:latin typeface="Calibri"/>
                <a:cs typeface="Calibri"/>
              </a:rPr>
              <a:t>multiple instances of </a:t>
            </a:r>
            <a:r>
              <a:rPr sz="1600" spc="-10" dirty="0">
                <a:latin typeface="Calibri"/>
                <a:cs typeface="Calibri"/>
              </a:rPr>
              <a:t>new </a:t>
            </a:r>
            <a:r>
              <a:rPr sz="1600" spc="-5" dirty="0">
                <a:latin typeface="Calibri"/>
                <a:cs typeface="Calibri"/>
              </a:rPr>
              <a:t>already </a:t>
            </a:r>
            <a:r>
              <a:rPr sz="1600" spc="-10" dirty="0">
                <a:latin typeface="Calibri"/>
                <a:cs typeface="Calibri"/>
              </a:rPr>
              <a:t>saved </a:t>
            </a:r>
            <a:r>
              <a:rPr sz="1600" spc="-5" dirty="0">
                <a:latin typeface="Calibri"/>
                <a:cs typeface="Calibri"/>
              </a:rPr>
              <a:t>documents by clicking</a:t>
            </a:r>
            <a:r>
              <a:rPr sz="1600" spc="16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on</a:t>
            </a:r>
            <a:endParaRPr sz="1600" dirty="0">
              <a:latin typeface="Calibri"/>
              <a:cs typeface="Calibri"/>
            </a:endParaRPr>
          </a:p>
          <a:p>
            <a:pPr marL="76200" algn="just">
              <a:lnSpc>
                <a:spcPct val="100000"/>
              </a:lnSpc>
              <a:spcBef>
                <a:spcPts val="1005"/>
              </a:spcBef>
            </a:pPr>
            <a:r>
              <a:rPr sz="1600" spc="-5" dirty="0">
                <a:latin typeface="Calibri"/>
                <a:cs typeface="Calibri"/>
              </a:rPr>
              <a:t>the </a:t>
            </a:r>
            <a:r>
              <a:rPr sz="1600" spc="-10" dirty="0">
                <a:latin typeface="Calibri"/>
                <a:cs typeface="Calibri"/>
              </a:rPr>
              <a:t>open </a:t>
            </a:r>
            <a:r>
              <a:rPr sz="1600" spc="-5" dirty="0">
                <a:latin typeface="Calibri"/>
                <a:cs typeface="Calibri"/>
              </a:rPr>
              <a:t>icon from the toolbar or from the </a:t>
            </a:r>
            <a:r>
              <a:rPr sz="1600" spc="-10" dirty="0">
                <a:latin typeface="Calibri"/>
                <a:cs typeface="Calibri"/>
              </a:rPr>
              <a:t>menu </a:t>
            </a:r>
            <a:r>
              <a:rPr sz="1600" spc="-5" dirty="0">
                <a:latin typeface="Calibri"/>
                <a:cs typeface="Calibri"/>
              </a:rPr>
              <a:t>bar. We can also </a:t>
            </a:r>
            <a:r>
              <a:rPr sz="1600" spc="-10" dirty="0">
                <a:latin typeface="Calibri"/>
                <a:cs typeface="Calibri"/>
              </a:rPr>
              <a:t>use</a:t>
            </a:r>
            <a:r>
              <a:rPr sz="1600" spc="145" dirty="0">
                <a:latin typeface="Calibri"/>
                <a:cs typeface="Calibri"/>
              </a:rPr>
              <a:t> </a:t>
            </a:r>
            <a:r>
              <a:rPr sz="1600" b="1" spc="-5" dirty="0">
                <a:latin typeface="Calibri"/>
                <a:cs typeface="Calibri"/>
              </a:rPr>
              <a:t>Ctrl-O</a:t>
            </a:r>
            <a:endParaRPr sz="1600" dirty="0">
              <a:latin typeface="Calibri"/>
              <a:cs typeface="Calibri"/>
            </a:endParaRPr>
          </a:p>
          <a:p>
            <a:pPr marL="76200" algn="just">
              <a:lnSpc>
                <a:spcPct val="100000"/>
              </a:lnSpc>
              <a:spcBef>
                <a:spcPts val="1010"/>
              </a:spcBef>
            </a:pPr>
            <a:r>
              <a:rPr sz="1600" spc="-10" dirty="0">
                <a:latin typeface="Calibri"/>
                <a:cs typeface="Calibri"/>
              </a:rPr>
              <a:t>shortcut key </a:t>
            </a:r>
            <a:r>
              <a:rPr sz="1600" spc="-5" dirty="0">
                <a:latin typeface="Calibri"/>
                <a:cs typeface="Calibri"/>
              </a:rPr>
              <a:t>to open an already </a:t>
            </a:r>
            <a:r>
              <a:rPr sz="1600" spc="-10" dirty="0">
                <a:latin typeface="Calibri"/>
                <a:cs typeface="Calibri"/>
              </a:rPr>
              <a:t>save </a:t>
            </a:r>
            <a:r>
              <a:rPr sz="1600" spc="-5" dirty="0">
                <a:latin typeface="Calibri"/>
                <a:cs typeface="Calibri"/>
              </a:rPr>
              <a:t>document work </a:t>
            </a:r>
            <a:r>
              <a:rPr sz="1600" dirty="0">
                <a:latin typeface="Calibri"/>
                <a:cs typeface="Calibri"/>
              </a:rPr>
              <a:t>on </a:t>
            </a:r>
            <a:r>
              <a:rPr sz="1600" spc="-5" dirty="0">
                <a:latin typeface="Calibri"/>
                <a:cs typeface="Calibri"/>
              </a:rPr>
              <a:t>multiple files at</a:t>
            </a:r>
            <a:r>
              <a:rPr sz="1600" spc="14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the</a:t>
            </a:r>
            <a:endParaRPr sz="1600" dirty="0">
              <a:latin typeface="Calibri"/>
              <a:cs typeface="Calibri"/>
            </a:endParaRPr>
          </a:p>
          <a:p>
            <a:pPr marL="76200" marR="78105" algn="just">
              <a:lnSpc>
                <a:spcPct val="152700"/>
              </a:lnSpc>
            </a:pPr>
            <a:r>
              <a:rPr sz="1600" spc="-10" dirty="0">
                <a:latin typeface="Calibri"/>
                <a:cs typeface="Calibri"/>
              </a:rPr>
              <a:t>same </a:t>
            </a:r>
            <a:r>
              <a:rPr sz="1600" spc="-5" dirty="0">
                <a:latin typeface="Calibri"/>
                <a:cs typeface="Calibri"/>
              </a:rPr>
              <a:t>time. </a:t>
            </a:r>
            <a:r>
              <a:rPr sz="1600" spc="-10" dirty="0">
                <a:latin typeface="Calibri"/>
                <a:cs typeface="Calibri"/>
              </a:rPr>
              <a:t>The </a:t>
            </a:r>
            <a:r>
              <a:rPr sz="1600" spc="-5" dirty="0">
                <a:latin typeface="Calibri"/>
                <a:cs typeface="Calibri"/>
              </a:rPr>
              <a:t>related Icon </a:t>
            </a:r>
            <a:r>
              <a:rPr sz="1600" dirty="0">
                <a:latin typeface="Calibri"/>
                <a:cs typeface="Calibri"/>
              </a:rPr>
              <a:t>is </a:t>
            </a:r>
            <a:r>
              <a:rPr sz="1600" spc="-5" dirty="0">
                <a:latin typeface="Calibri"/>
                <a:cs typeface="Calibri"/>
              </a:rPr>
              <a:t>also used to indicate a user of what action will </a:t>
            </a:r>
            <a:r>
              <a:rPr sz="1600" spc="-10" dirty="0">
                <a:latin typeface="Calibri"/>
                <a:cs typeface="Calibri"/>
              </a:rPr>
              <a:t>be  </a:t>
            </a:r>
            <a:r>
              <a:rPr sz="1600" spc="-5" dirty="0">
                <a:latin typeface="Calibri"/>
                <a:cs typeface="Calibri"/>
              </a:rPr>
              <a:t>performed when </a:t>
            </a:r>
            <a:r>
              <a:rPr sz="1600" dirty="0">
                <a:latin typeface="Calibri"/>
                <a:cs typeface="Calibri"/>
              </a:rPr>
              <a:t>icon </a:t>
            </a:r>
            <a:r>
              <a:rPr sz="1600" spc="-5" dirty="0">
                <a:latin typeface="Calibri"/>
                <a:cs typeface="Calibri"/>
              </a:rPr>
              <a:t>is triggered by clicking or </a:t>
            </a:r>
            <a:r>
              <a:rPr sz="1600" dirty="0">
                <a:latin typeface="Calibri"/>
                <a:cs typeface="Calibri"/>
              </a:rPr>
              <a:t>by </a:t>
            </a:r>
            <a:r>
              <a:rPr sz="1600" spc="-5" dirty="0">
                <a:latin typeface="Calibri"/>
                <a:cs typeface="Calibri"/>
              </a:rPr>
              <a:t>triggering the shortcut. </a:t>
            </a:r>
            <a:r>
              <a:rPr sz="1600" spc="-10" dirty="0">
                <a:latin typeface="Calibri"/>
                <a:cs typeface="Calibri"/>
              </a:rPr>
              <a:t>When  hovered </a:t>
            </a:r>
            <a:r>
              <a:rPr sz="1600" dirty="0">
                <a:latin typeface="Calibri"/>
                <a:cs typeface="Calibri"/>
              </a:rPr>
              <a:t>over </a:t>
            </a:r>
            <a:r>
              <a:rPr sz="1600" spc="-5" dirty="0">
                <a:latin typeface="Calibri"/>
                <a:cs typeface="Calibri"/>
              </a:rPr>
              <a:t>the mouse we get a glimpse of what the icon is about and a text is  displayed inside a status bar </a:t>
            </a:r>
            <a:r>
              <a:rPr sz="1600" b="1" spc="-5" dirty="0">
                <a:latin typeface="Calibri"/>
                <a:cs typeface="Calibri"/>
              </a:rPr>
              <a:t>“Open Existing</a:t>
            </a:r>
            <a:r>
              <a:rPr sz="1600" b="1" spc="5" dirty="0">
                <a:latin typeface="Calibri"/>
                <a:cs typeface="Calibri"/>
              </a:rPr>
              <a:t> </a:t>
            </a:r>
            <a:r>
              <a:rPr sz="1600" b="1" dirty="0">
                <a:latin typeface="Calibri"/>
                <a:cs typeface="Calibri"/>
              </a:rPr>
              <a:t>Document”.</a:t>
            </a:r>
            <a:endParaRPr sz="1600" dirty="0">
              <a:latin typeface="Calibri"/>
              <a:cs typeface="Calibri"/>
            </a:endParaRPr>
          </a:p>
          <a:p>
            <a:pPr marL="469900" indent="-457834" algn="just">
              <a:spcBef>
                <a:spcPts val="965"/>
              </a:spcBef>
              <a:buFontTx/>
              <a:buAutoNum type="arabicPeriod" startAt="17"/>
              <a:tabLst>
                <a:tab pos="470534" algn="l"/>
              </a:tabLst>
            </a:pPr>
            <a:r>
              <a:rPr lang="en-US" sz="2400" b="1" u="sng" spc="-5" dirty="0">
                <a:latin typeface="Calibri"/>
                <a:cs typeface="Calibri"/>
              </a:rPr>
              <a:t>SAVE FILE:</a:t>
            </a:r>
            <a:endParaRPr sz="2400" dirty="0">
              <a:latin typeface="Calibri"/>
              <a:cs typeface="Calibri"/>
            </a:endParaRPr>
          </a:p>
          <a:p>
            <a:pPr marL="76200">
              <a:lnSpc>
                <a:spcPct val="100000"/>
              </a:lnSpc>
              <a:spcBef>
                <a:spcPts val="90"/>
              </a:spcBef>
            </a:pPr>
            <a:r>
              <a:rPr sz="1600" spc="-10" dirty="0">
                <a:latin typeface="Calibri"/>
                <a:cs typeface="Calibri"/>
              </a:rPr>
              <a:t>We </a:t>
            </a:r>
            <a:r>
              <a:rPr sz="1600" spc="-5" dirty="0">
                <a:latin typeface="Calibri"/>
                <a:cs typeface="Calibri"/>
              </a:rPr>
              <a:t>can make save </a:t>
            </a:r>
            <a:r>
              <a:rPr sz="1600" spc="-10" dirty="0">
                <a:latin typeface="Calibri"/>
                <a:cs typeface="Calibri"/>
              </a:rPr>
              <a:t>our </a:t>
            </a:r>
            <a:r>
              <a:rPr sz="1600" spc="-5" dirty="0">
                <a:latin typeface="Calibri"/>
                <a:cs typeface="Calibri"/>
              </a:rPr>
              <a:t>document by clicking on the save icon from the toolbar</a:t>
            </a:r>
            <a:r>
              <a:rPr sz="1600" spc="13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or</a:t>
            </a:r>
            <a:endParaRPr sz="1600" dirty="0">
              <a:latin typeface="Calibri"/>
              <a:cs typeface="Calibri"/>
            </a:endParaRPr>
          </a:p>
          <a:p>
            <a:pPr marL="76200" marR="154305">
              <a:lnSpc>
                <a:spcPct val="152500"/>
              </a:lnSpc>
            </a:pPr>
            <a:r>
              <a:rPr sz="1600" spc="-5" dirty="0">
                <a:latin typeface="Calibri"/>
                <a:cs typeface="Calibri"/>
              </a:rPr>
              <a:t>from the </a:t>
            </a:r>
            <a:r>
              <a:rPr sz="1600" spc="-10" dirty="0">
                <a:latin typeface="Calibri"/>
                <a:cs typeface="Calibri"/>
              </a:rPr>
              <a:t>menu </a:t>
            </a:r>
            <a:r>
              <a:rPr sz="1600" spc="-5" dirty="0">
                <a:latin typeface="Calibri"/>
                <a:cs typeface="Calibri"/>
              </a:rPr>
              <a:t>bar. We can also use </a:t>
            </a:r>
            <a:r>
              <a:rPr sz="1600" b="1" spc="-5" dirty="0">
                <a:latin typeface="Calibri"/>
                <a:cs typeface="Calibri"/>
              </a:rPr>
              <a:t>Ctrl-S </a:t>
            </a:r>
            <a:r>
              <a:rPr sz="1600" spc="-5" dirty="0">
                <a:latin typeface="Calibri"/>
                <a:cs typeface="Calibri"/>
              </a:rPr>
              <a:t>shortcut </a:t>
            </a:r>
            <a:r>
              <a:rPr sz="1600" spc="-10" dirty="0">
                <a:latin typeface="Calibri"/>
                <a:cs typeface="Calibri"/>
              </a:rPr>
              <a:t>key </a:t>
            </a:r>
            <a:r>
              <a:rPr sz="1600" spc="-5" dirty="0">
                <a:latin typeface="Calibri"/>
                <a:cs typeface="Calibri"/>
              </a:rPr>
              <a:t>to </a:t>
            </a:r>
            <a:r>
              <a:rPr sz="1600" spc="-10" dirty="0">
                <a:latin typeface="Calibri"/>
                <a:cs typeface="Calibri"/>
              </a:rPr>
              <a:t>save </a:t>
            </a:r>
            <a:r>
              <a:rPr sz="1600" spc="-5" dirty="0">
                <a:latin typeface="Calibri"/>
                <a:cs typeface="Calibri"/>
              </a:rPr>
              <a:t>our already  running document. If the file </a:t>
            </a:r>
            <a:r>
              <a:rPr sz="1600" spc="-10" dirty="0">
                <a:latin typeface="Calibri"/>
                <a:cs typeface="Calibri"/>
              </a:rPr>
              <a:t>name </a:t>
            </a:r>
            <a:r>
              <a:rPr sz="1600" spc="-5" dirty="0">
                <a:latin typeface="Calibri"/>
                <a:cs typeface="Calibri"/>
              </a:rPr>
              <a:t>is </a:t>
            </a:r>
            <a:r>
              <a:rPr sz="1600" spc="-10" dirty="0">
                <a:latin typeface="Calibri"/>
                <a:cs typeface="Calibri"/>
              </a:rPr>
              <a:t>not </a:t>
            </a:r>
            <a:r>
              <a:rPr sz="1600" spc="-5" dirty="0">
                <a:latin typeface="Calibri"/>
                <a:cs typeface="Calibri"/>
              </a:rPr>
              <a:t>given already </a:t>
            </a:r>
            <a:r>
              <a:rPr sz="1600" spc="-10" dirty="0">
                <a:latin typeface="Calibri"/>
                <a:cs typeface="Calibri"/>
              </a:rPr>
              <a:t>our </a:t>
            </a:r>
            <a:r>
              <a:rPr sz="1600" spc="-5" dirty="0">
                <a:latin typeface="Calibri"/>
                <a:cs typeface="Calibri"/>
              </a:rPr>
              <a:t>document </a:t>
            </a:r>
            <a:r>
              <a:rPr sz="1600" dirty="0">
                <a:latin typeface="Calibri"/>
                <a:cs typeface="Calibri"/>
              </a:rPr>
              <a:t>when </a:t>
            </a:r>
            <a:r>
              <a:rPr sz="1600" spc="-5" dirty="0">
                <a:latin typeface="Calibri"/>
                <a:cs typeface="Calibri"/>
              </a:rPr>
              <a:t>we  trigger the </a:t>
            </a:r>
            <a:r>
              <a:rPr sz="1600" spc="-10" dirty="0">
                <a:latin typeface="Calibri"/>
                <a:cs typeface="Calibri"/>
              </a:rPr>
              <a:t>save </a:t>
            </a:r>
            <a:r>
              <a:rPr sz="1600" spc="-5" dirty="0">
                <a:latin typeface="Calibri"/>
                <a:cs typeface="Calibri"/>
              </a:rPr>
              <a:t>icon will </a:t>
            </a:r>
            <a:r>
              <a:rPr sz="1600" spc="-10" dirty="0">
                <a:latin typeface="Calibri"/>
                <a:cs typeface="Calibri"/>
              </a:rPr>
              <a:t>open </a:t>
            </a:r>
            <a:r>
              <a:rPr sz="1600" spc="-5" dirty="0">
                <a:latin typeface="Calibri"/>
                <a:cs typeface="Calibri"/>
              </a:rPr>
              <a:t>a getSaveFileNameDialog to tell where </a:t>
            </a:r>
            <a:r>
              <a:rPr sz="1600" dirty="0">
                <a:latin typeface="Calibri"/>
                <a:cs typeface="Calibri"/>
              </a:rPr>
              <a:t>the  </a:t>
            </a:r>
            <a:r>
              <a:rPr sz="1600" spc="-5" dirty="0">
                <a:latin typeface="Calibri"/>
                <a:cs typeface="Calibri"/>
              </a:rPr>
              <a:t>document should be </a:t>
            </a:r>
            <a:r>
              <a:rPr sz="1600" spc="-10" dirty="0">
                <a:latin typeface="Calibri"/>
                <a:cs typeface="Calibri"/>
              </a:rPr>
              <a:t>saved. </a:t>
            </a:r>
            <a:r>
              <a:rPr sz="1600" spc="-5" dirty="0">
                <a:latin typeface="Calibri"/>
                <a:cs typeface="Calibri"/>
              </a:rPr>
              <a:t>It </a:t>
            </a:r>
            <a:r>
              <a:rPr sz="1600" spc="-10" dirty="0">
                <a:latin typeface="Calibri"/>
                <a:cs typeface="Calibri"/>
              </a:rPr>
              <a:t>opens </a:t>
            </a:r>
            <a:r>
              <a:rPr sz="1600" spc="-5" dirty="0">
                <a:latin typeface="Calibri"/>
                <a:cs typeface="Calibri"/>
              </a:rPr>
              <a:t>a </a:t>
            </a:r>
            <a:r>
              <a:rPr sz="1600" dirty="0">
                <a:latin typeface="Calibri"/>
                <a:cs typeface="Calibri"/>
              </a:rPr>
              <a:t>file </a:t>
            </a:r>
            <a:r>
              <a:rPr sz="1600" spc="-10" dirty="0">
                <a:latin typeface="Calibri"/>
                <a:cs typeface="Calibri"/>
              </a:rPr>
              <a:t>explorer </a:t>
            </a:r>
            <a:r>
              <a:rPr sz="1600" spc="-5" dirty="0">
                <a:latin typeface="Calibri"/>
                <a:cs typeface="Calibri"/>
              </a:rPr>
              <a:t>to </a:t>
            </a:r>
            <a:r>
              <a:rPr sz="1600" dirty="0">
                <a:latin typeface="Calibri"/>
                <a:cs typeface="Calibri"/>
              </a:rPr>
              <a:t>save </a:t>
            </a:r>
            <a:r>
              <a:rPr sz="1600" spc="-10" dirty="0">
                <a:latin typeface="Calibri"/>
                <a:cs typeface="Calibri"/>
              </a:rPr>
              <a:t>our document </a:t>
            </a:r>
            <a:r>
              <a:rPr sz="1600" spc="-5" dirty="0">
                <a:latin typeface="Calibri"/>
                <a:cs typeface="Calibri"/>
              </a:rPr>
              <a:t>and</a:t>
            </a:r>
            <a:r>
              <a:rPr sz="1600" spc="13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if</a:t>
            </a:r>
          </a:p>
          <a:p>
            <a:pPr marL="76200" marR="5080">
              <a:lnSpc>
                <a:spcPct val="152500"/>
              </a:lnSpc>
              <a:spcBef>
                <a:spcPts val="15"/>
              </a:spcBef>
            </a:pPr>
            <a:r>
              <a:rPr sz="1600" spc="-5" dirty="0">
                <a:latin typeface="Calibri"/>
                <a:cs typeface="Calibri"/>
              </a:rPr>
              <a:t>the </a:t>
            </a:r>
            <a:r>
              <a:rPr sz="1600" spc="-10" dirty="0">
                <a:latin typeface="Calibri"/>
                <a:cs typeface="Calibri"/>
              </a:rPr>
              <a:t>name </a:t>
            </a:r>
            <a:r>
              <a:rPr sz="1600" spc="-5" dirty="0">
                <a:latin typeface="Calibri"/>
                <a:cs typeface="Calibri"/>
              </a:rPr>
              <a:t>of a </a:t>
            </a:r>
            <a:r>
              <a:rPr sz="1600" dirty="0">
                <a:latin typeface="Calibri"/>
                <a:cs typeface="Calibri"/>
              </a:rPr>
              <a:t>file </a:t>
            </a:r>
            <a:r>
              <a:rPr sz="1600" spc="-5" dirty="0">
                <a:latin typeface="Calibri"/>
                <a:cs typeface="Calibri"/>
              </a:rPr>
              <a:t>is already decided then the file is just </a:t>
            </a:r>
            <a:r>
              <a:rPr sz="1600" spc="-10" dirty="0">
                <a:latin typeface="Calibri"/>
                <a:cs typeface="Calibri"/>
              </a:rPr>
              <a:t>saved </a:t>
            </a:r>
            <a:r>
              <a:rPr sz="1600" spc="-5" dirty="0">
                <a:latin typeface="Calibri"/>
                <a:cs typeface="Calibri"/>
              </a:rPr>
              <a:t>and overrited. The  related Icon </a:t>
            </a:r>
            <a:r>
              <a:rPr sz="1600" dirty="0">
                <a:latin typeface="Calibri"/>
                <a:cs typeface="Calibri"/>
              </a:rPr>
              <a:t>is </a:t>
            </a:r>
            <a:r>
              <a:rPr sz="1600" spc="-5" dirty="0">
                <a:latin typeface="Calibri"/>
                <a:cs typeface="Calibri"/>
              </a:rPr>
              <a:t>also </a:t>
            </a:r>
            <a:r>
              <a:rPr sz="1600" spc="-10" dirty="0">
                <a:latin typeface="Calibri"/>
                <a:cs typeface="Calibri"/>
              </a:rPr>
              <a:t>used </a:t>
            </a:r>
            <a:r>
              <a:rPr sz="1600" spc="-5" dirty="0">
                <a:latin typeface="Calibri"/>
                <a:cs typeface="Calibri"/>
              </a:rPr>
              <a:t>to indicate a </a:t>
            </a:r>
            <a:r>
              <a:rPr sz="1600" spc="-10" dirty="0">
                <a:latin typeface="Calibri"/>
                <a:cs typeface="Calibri"/>
              </a:rPr>
              <a:t>user </a:t>
            </a:r>
            <a:r>
              <a:rPr sz="1600" spc="-5" dirty="0">
                <a:latin typeface="Calibri"/>
                <a:cs typeface="Calibri"/>
              </a:rPr>
              <a:t>of what action will be</a:t>
            </a:r>
            <a:r>
              <a:rPr sz="1600" spc="14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performed</a:t>
            </a:r>
            <a:r>
              <a:rPr sz="1600" spc="1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when  icon </a:t>
            </a:r>
            <a:r>
              <a:rPr sz="1600" dirty="0">
                <a:latin typeface="Calibri"/>
                <a:cs typeface="Calibri"/>
              </a:rPr>
              <a:t>is </a:t>
            </a:r>
            <a:r>
              <a:rPr sz="1600" spc="-5" dirty="0">
                <a:latin typeface="Calibri"/>
                <a:cs typeface="Calibri"/>
              </a:rPr>
              <a:t>triggered by clicking </a:t>
            </a:r>
            <a:r>
              <a:rPr sz="1600" dirty="0">
                <a:latin typeface="Calibri"/>
                <a:cs typeface="Calibri"/>
              </a:rPr>
              <a:t>or by </a:t>
            </a:r>
            <a:r>
              <a:rPr sz="1600" spc="-5" dirty="0">
                <a:latin typeface="Calibri"/>
                <a:cs typeface="Calibri"/>
              </a:rPr>
              <a:t>triggering the shortcut. </a:t>
            </a:r>
            <a:r>
              <a:rPr sz="1600" spc="-10" dirty="0">
                <a:latin typeface="Calibri"/>
                <a:cs typeface="Calibri"/>
              </a:rPr>
              <a:t>When </a:t>
            </a:r>
            <a:r>
              <a:rPr sz="1600" spc="-5" dirty="0">
                <a:latin typeface="Calibri"/>
                <a:cs typeface="Calibri"/>
              </a:rPr>
              <a:t>hovered </a:t>
            </a:r>
            <a:r>
              <a:rPr sz="1600" spc="-10" dirty="0">
                <a:latin typeface="Calibri"/>
                <a:cs typeface="Calibri"/>
              </a:rPr>
              <a:t>over </a:t>
            </a:r>
            <a:r>
              <a:rPr sz="1600" spc="-5" dirty="0">
                <a:latin typeface="Calibri"/>
                <a:cs typeface="Calibri"/>
              </a:rPr>
              <a:t>the  </a:t>
            </a:r>
            <a:r>
              <a:rPr sz="1600" spc="-10" dirty="0">
                <a:latin typeface="Calibri"/>
                <a:cs typeface="Calibri"/>
              </a:rPr>
              <a:t>mouse </a:t>
            </a:r>
            <a:r>
              <a:rPr sz="1600" dirty="0">
                <a:latin typeface="Calibri"/>
                <a:cs typeface="Calibri"/>
              </a:rPr>
              <a:t>we </a:t>
            </a:r>
            <a:r>
              <a:rPr sz="1600" spc="-5" dirty="0">
                <a:latin typeface="Calibri"/>
                <a:cs typeface="Calibri"/>
              </a:rPr>
              <a:t>get a glimpse </a:t>
            </a:r>
            <a:r>
              <a:rPr sz="1600" spc="-10" dirty="0">
                <a:latin typeface="Calibri"/>
                <a:cs typeface="Calibri"/>
              </a:rPr>
              <a:t>of </a:t>
            </a:r>
            <a:r>
              <a:rPr sz="1600" spc="-5" dirty="0">
                <a:latin typeface="Calibri"/>
                <a:cs typeface="Calibri"/>
              </a:rPr>
              <a:t>what the icon is about and a text is displayed inside a  status bar </a:t>
            </a:r>
            <a:r>
              <a:rPr sz="1600" b="1" spc="-5" dirty="0">
                <a:latin typeface="Calibri"/>
                <a:cs typeface="Calibri"/>
              </a:rPr>
              <a:t>“Save</a:t>
            </a:r>
            <a:r>
              <a:rPr sz="1600" b="1" spc="5" dirty="0">
                <a:latin typeface="Calibri"/>
                <a:cs typeface="Calibri"/>
              </a:rPr>
              <a:t> </a:t>
            </a:r>
            <a:r>
              <a:rPr sz="1600" b="1" spc="-5" dirty="0">
                <a:latin typeface="Calibri"/>
                <a:cs typeface="Calibri"/>
              </a:rPr>
              <a:t>document”.</a:t>
            </a:r>
            <a:endParaRPr sz="1600" dirty="0">
              <a:latin typeface="Calibri"/>
              <a:cs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69900" y="228600"/>
            <a:ext cx="6784340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sz="2400" b="1" spc="-5" dirty="0">
                <a:latin typeface="Calibri"/>
                <a:cs typeface="Calibri"/>
              </a:rPr>
              <a:t>18. </a:t>
            </a:r>
            <a:r>
              <a:rPr lang="en-US" sz="2400" b="1" u="sng" spc="-5" dirty="0">
                <a:latin typeface="Calibri"/>
                <a:cs typeface="Calibri"/>
              </a:rPr>
              <a:t>PRINT A FILE:</a:t>
            </a:r>
            <a:br>
              <a:rPr lang="en-US" sz="2400" dirty="0">
                <a:latin typeface="Calibri"/>
                <a:cs typeface="Calibri"/>
              </a:rPr>
            </a:br>
            <a:endParaRPr lang="en-US" sz="2400" dirty="0"/>
          </a:p>
        </p:txBody>
      </p:sp>
      <p:sp>
        <p:nvSpPr>
          <p:cNvPr id="3" name="object 3"/>
          <p:cNvSpPr txBox="1"/>
          <p:nvPr/>
        </p:nvSpPr>
        <p:spPr>
          <a:xfrm>
            <a:off x="444500" y="678332"/>
            <a:ext cx="6784340" cy="82613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6200" marR="5080">
              <a:lnSpc>
                <a:spcPct val="152600"/>
              </a:lnSpc>
              <a:spcBef>
                <a:spcPts val="100"/>
              </a:spcBef>
            </a:pPr>
            <a:r>
              <a:rPr sz="1600" spc="-10" dirty="0">
                <a:latin typeface="Calibri"/>
                <a:cs typeface="Calibri"/>
              </a:rPr>
              <a:t>We </a:t>
            </a:r>
            <a:r>
              <a:rPr sz="1600" spc="-5" dirty="0">
                <a:latin typeface="Calibri"/>
                <a:cs typeface="Calibri"/>
              </a:rPr>
              <a:t>can </a:t>
            </a:r>
            <a:r>
              <a:rPr sz="1600" spc="-10" dirty="0">
                <a:latin typeface="Calibri"/>
                <a:cs typeface="Calibri"/>
              </a:rPr>
              <a:t>print our </a:t>
            </a:r>
            <a:r>
              <a:rPr sz="1600" spc="-5" dirty="0">
                <a:latin typeface="Calibri"/>
                <a:cs typeface="Calibri"/>
              </a:rPr>
              <a:t>document by clicking on the </a:t>
            </a:r>
            <a:r>
              <a:rPr sz="1600" spc="-10" dirty="0">
                <a:latin typeface="Calibri"/>
                <a:cs typeface="Calibri"/>
              </a:rPr>
              <a:t>print </a:t>
            </a:r>
            <a:r>
              <a:rPr sz="1600" spc="-5" dirty="0">
                <a:latin typeface="Calibri"/>
                <a:cs typeface="Calibri"/>
              </a:rPr>
              <a:t>icon </a:t>
            </a:r>
            <a:r>
              <a:rPr sz="1600" spc="-10" dirty="0">
                <a:latin typeface="Calibri"/>
                <a:cs typeface="Calibri"/>
              </a:rPr>
              <a:t>from </a:t>
            </a:r>
            <a:r>
              <a:rPr sz="1600" spc="-5" dirty="0">
                <a:latin typeface="Calibri"/>
                <a:cs typeface="Calibri"/>
              </a:rPr>
              <a:t>the toolbar or from  the </a:t>
            </a:r>
            <a:r>
              <a:rPr sz="1600" spc="-10" dirty="0">
                <a:latin typeface="Calibri"/>
                <a:cs typeface="Calibri"/>
              </a:rPr>
              <a:t>menu </a:t>
            </a:r>
            <a:r>
              <a:rPr sz="1600" spc="-5" dirty="0">
                <a:latin typeface="Calibri"/>
                <a:cs typeface="Calibri"/>
              </a:rPr>
              <a:t>bar. </a:t>
            </a:r>
            <a:r>
              <a:rPr sz="1600" dirty="0">
                <a:latin typeface="Calibri"/>
                <a:cs typeface="Calibri"/>
              </a:rPr>
              <a:t>We </a:t>
            </a:r>
            <a:r>
              <a:rPr sz="1600" spc="-5" dirty="0">
                <a:latin typeface="Calibri"/>
                <a:cs typeface="Calibri"/>
              </a:rPr>
              <a:t>can also </a:t>
            </a:r>
            <a:r>
              <a:rPr sz="1600" spc="-10" dirty="0">
                <a:latin typeface="Calibri"/>
                <a:cs typeface="Calibri"/>
              </a:rPr>
              <a:t>use </a:t>
            </a:r>
            <a:r>
              <a:rPr sz="1600" b="1" spc="-5" dirty="0">
                <a:latin typeface="Calibri"/>
                <a:cs typeface="Calibri"/>
              </a:rPr>
              <a:t>Ctrl-P </a:t>
            </a:r>
            <a:r>
              <a:rPr sz="1600" spc="-10" dirty="0">
                <a:latin typeface="Calibri"/>
                <a:cs typeface="Calibri"/>
              </a:rPr>
              <a:t>shortcut key </a:t>
            </a:r>
            <a:r>
              <a:rPr sz="1600" spc="-5" dirty="0">
                <a:latin typeface="Calibri"/>
                <a:cs typeface="Calibri"/>
              </a:rPr>
              <a:t>to print </a:t>
            </a:r>
            <a:r>
              <a:rPr sz="1600" spc="-10" dirty="0">
                <a:latin typeface="Calibri"/>
                <a:cs typeface="Calibri"/>
              </a:rPr>
              <a:t>our </a:t>
            </a:r>
            <a:r>
              <a:rPr sz="1600" spc="-5" dirty="0">
                <a:latin typeface="Calibri"/>
                <a:cs typeface="Calibri"/>
              </a:rPr>
              <a:t>document. If the  printer is connected then </a:t>
            </a:r>
            <a:r>
              <a:rPr sz="1600" dirty="0">
                <a:latin typeface="Calibri"/>
                <a:cs typeface="Calibri"/>
              </a:rPr>
              <a:t>it </a:t>
            </a:r>
            <a:r>
              <a:rPr sz="1600" spc="-5" dirty="0">
                <a:latin typeface="Calibri"/>
                <a:cs typeface="Calibri"/>
              </a:rPr>
              <a:t>will get the information regarding the printer, the  model and version of a printer and shows in the recognized </a:t>
            </a:r>
            <a:r>
              <a:rPr sz="1600" spc="-10" dirty="0">
                <a:latin typeface="Calibri"/>
                <a:cs typeface="Calibri"/>
              </a:rPr>
              <a:t>hardware </a:t>
            </a:r>
            <a:r>
              <a:rPr sz="1600" spc="-5" dirty="0">
                <a:latin typeface="Calibri"/>
                <a:cs typeface="Calibri"/>
              </a:rPr>
              <a:t>and a  button is </a:t>
            </a:r>
            <a:r>
              <a:rPr sz="1600" spc="-10" dirty="0">
                <a:latin typeface="Calibri"/>
                <a:cs typeface="Calibri"/>
              </a:rPr>
              <a:t>provided </a:t>
            </a:r>
            <a:r>
              <a:rPr sz="1600" spc="-5" dirty="0">
                <a:latin typeface="Calibri"/>
                <a:cs typeface="Calibri"/>
              </a:rPr>
              <a:t>inside a dialog so that </a:t>
            </a:r>
            <a:r>
              <a:rPr sz="1600" spc="-10" dirty="0">
                <a:latin typeface="Calibri"/>
                <a:cs typeface="Calibri"/>
              </a:rPr>
              <a:t>print </a:t>
            </a:r>
            <a:r>
              <a:rPr sz="1600" spc="-5" dirty="0">
                <a:latin typeface="Calibri"/>
                <a:cs typeface="Calibri"/>
              </a:rPr>
              <a:t>action can be performed. An  Options button is also provided and when clicked it opens a </a:t>
            </a:r>
            <a:r>
              <a:rPr sz="1600" spc="-10" dirty="0">
                <a:latin typeface="Calibri"/>
                <a:cs typeface="Calibri"/>
              </a:rPr>
              <a:t>new </a:t>
            </a:r>
            <a:r>
              <a:rPr sz="1600" spc="-5" dirty="0">
                <a:latin typeface="Calibri"/>
                <a:cs typeface="Calibri"/>
              </a:rPr>
              <a:t>dialog which is  </a:t>
            </a:r>
            <a:r>
              <a:rPr sz="1600" spc="-10" dirty="0">
                <a:latin typeface="Calibri"/>
                <a:cs typeface="Calibri"/>
              </a:rPr>
              <a:t>used </a:t>
            </a:r>
            <a:r>
              <a:rPr sz="1600" spc="-5" dirty="0">
                <a:latin typeface="Calibri"/>
                <a:cs typeface="Calibri"/>
              </a:rPr>
              <a:t>to select a directory for converting text to pdf and number of copies to  </a:t>
            </a:r>
            <a:r>
              <a:rPr sz="1600" spc="-10" dirty="0">
                <a:latin typeface="Calibri"/>
                <a:cs typeface="Calibri"/>
              </a:rPr>
              <a:t>print </a:t>
            </a:r>
            <a:r>
              <a:rPr sz="1600" spc="-5" dirty="0">
                <a:latin typeface="Calibri"/>
                <a:cs typeface="Calibri"/>
              </a:rPr>
              <a:t>and the ranges and order of printing multiple pages in a </a:t>
            </a:r>
            <a:r>
              <a:rPr sz="1600" spc="-10" dirty="0">
                <a:latin typeface="Calibri"/>
                <a:cs typeface="Calibri"/>
              </a:rPr>
              <a:t>document </a:t>
            </a:r>
            <a:r>
              <a:rPr sz="1600" spc="-5" dirty="0">
                <a:latin typeface="Calibri"/>
                <a:cs typeface="Calibri"/>
              </a:rPr>
              <a:t>and  </a:t>
            </a:r>
            <a:r>
              <a:rPr sz="1600" spc="-10" dirty="0">
                <a:latin typeface="Calibri"/>
                <a:cs typeface="Calibri"/>
              </a:rPr>
              <a:t>hence </a:t>
            </a:r>
            <a:r>
              <a:rPr sz="1600" spc="-5" dirty="0">
                <a:latin typeface="Calibri"/>
                <a:cs typeface="Calibri"/>
              </a:rPr>
              <a:t>contains 2 </a:t>
            </a:r>
            <a:r>
              <a:rPr sz="1600" dirty="0">
                <a:latin typeface="Calibri"/>
                <a:cs typeface="Calibri"/>
              </a:rPr>
              <a:t>tabs </a:t>
            </a:r>
            <a:r>
              <a:rPr sz="1600" spc="-5" dirty="0">
                <a:latin typeface="Calibri"/>
                <a:cs typeface="Calibri"/>
              </a:rPr>
              <a:t>(Copies) and (Options) tab and we </a:t>
            </a:r>
            <a:r>
              <a:rPr sz="1600" spc="-10" dirty="0">
                <a:latin typeface="Calibri"/>
                <a:cs typeface="Calibri"/>
              </a:rPr>
              <a:t>can </a:t>
            </a:r>
            <a:r>
              <a:rPr sz="1600" spc="-5" dirty="0">
                <a:latin typeface="Calibri"/>
                <a:cs typeface="Calibri"/>
              </a:rPr>
              <a:t>print a document </a:t>
            </a:r>
            <a:r>
              <a:rPr sz="1600" dirty="0">
                <a:latin typeface="Calibri"/>
                <a:cs typeface="Calibri"/>
              </a:rPr>
              <a:t>in  </a:t>
            </a:r>
            <a:r>
              <a:rPr sz="1600" spc="-5" dirty="0">
                <a:latin typeface="Calibri"/>
                <a:cs typeface="Calibri"/>
              </a:rPr>
              <a:t>a colored </a:t>
            </a:r>
            <a:r>
              <a:rPr sz="1600" dirty="0">
                <a:latin typeface="Calibri"/>
                <a:cs typeface="Calibri"/>
              </a:rPr>
              <a:t>manner </a:t>
            </a:r>
            <a:r>
              <a:rPr sz="1600" spc="-5" dirty="0">
                <a:latin typeface="Calibri"/>
                <a:cs typeface="Calibri"/>
              </a:rPr>
              <a:t>or in a grayscale manner. The related Icon is also </a:t>
            </a:r>
            <a:r>
              <a:rPr sz="1600" spc="-10" dirty="0">
                <a:latin typeface="Calibri"/>
                <a:cs typeface="Calibri"/>
              </a:rPr>
              <a:t>used </a:t>
            </a:r>
            <a:r>
              <a:rPr sz="1600" dirty="0">
                <a:latin typeface="Calibri"/>
                <a:cs typeface="Calibri"/>
              </a:rPr>
              <a:t>to  </a:t>
            </a:r>
            <a:r>
              <a:rPr sz="1600" spc="-5" dirty="0">
                <a:latin typeface="Calibri"/>
                <a:cs typeface="Calibri"/>
              </a:rPr>
              <a:t>indicate a </a:t>
            </a:r>
            <a:r>
              <a:rPr sz="1600" spc="-10" dirty="0">
                <a:latin typeface="Calibri"/>
                <a:cs typeface="Calibri"/>
              </a:rPr>
              <a:t>user </a:t>
            </a:r>
            <a:r>
              <a:rPr sz="1600" spc="-5" dirty="0">
                <a:latin typeface="Calibri"/>
                <a:cs typeface="Calibri"/>
              </a:rPr>
              <a:t>of what action will </a:t>
            </a:r>
            <a:r>
              <a:rPr sz="1600" spc="-10" dirty="0">
                <a:latin typeface="Calibri"/>
                <a:cs typeface="Calibri"/>
              </a:rPr>
              <a:t>be </a:t>
            </a:r>
            <a:r>
              <a:rPr sz="1600" spc="-5" dirty="0">
                <a:latin typeface="Calibri"/>
                <a:cs typeface="Calibri"/>
              </a:rPr>
              <a:t>performed when icon </a:t>
            </a:r>
            <a:r>
              <a:rPr sz="1600" dirty="0">
                <a:latin typeface="Calibri"/>
                <a:cs typeface="Calibri"/>
              </a:rPr>
              <a:t>is </a:t>
            </a:r>
            <a:r>
              <a:rPr sz="1600" spc="-5" dirty="0">
                <a:latin typeface="Calibri"/>
                <a:cs typeface="Calibri"/>
              </a:rPr>
              <a:t>triggered </a:t>
            </a:r>
            <a:r>
              <a:rPr sz="1600" dirty="0">
                <a:latin typeface="Calibri"/>
                <a:cs typeface="Calibri"/>
              </a:rPr>
              <a:t>by  </a:t>
            </a:r>
            <a:r>
              <a:rPr sz="1600" spc="-5" dirty="0">
                <a:latin typeface="Calibri"/>
                <a:cs typeface="Calibri"/>
              </a:rPr>
              <a:t>clicking or </a:t>
            </a:r>
            <a:r>
              <a:rPr sz="1600" dirty="0">
                <a:latin typeface="Calibri"/>
                <a:cs typeface="Calibri"/>
              </a:rPr>
              <a:t>by </a:t>
            </a:r>
            <a:r>
              <a:rPr sz="1600" spc="-5" dirty="0">
                <a:latin typeface="Calibri"/>
                <a:cs typeface="Calibri"/>
              </a:rPr>
              <a:t>triggering the shortcut. </a:t>
            </a:r>
            <a:r>
              <a:rPr sz="1600" spc="-10" dirty="0">
                <a:latin typeface="Calibri"/>
                <a:cs typeface="Calibri"/>
              </a:rPr>
              <a:t>When </a:t>
            </a:r>
            <a:r>
              <a:rPr sz="1600" spc="-5" dirty="0">
                <a:latin typeface="Calibri"/>
                <a:cs typeface="Calibri"/>
              </a:rPr>
              <a:t>hovered over the mouse we get a  glimpse </a:t>
            </a:r>
            <a:r>
              <a:rPr sz="1600" spc="-10" dirty="0">
                <a:latin typeface="Calibri"/>
                <a:cs typeface="Calibri"/>
              </a:rPr>
              <a:t>of </a:t>
            </a:r>
            <a:r>
              <a:rPr sz="1600" spc="-5" dirty="0">
                <a:latin typeface="Calibri"/>
                <a:cs typeface="Calibri"/>
              </a:rPr>
              <a:t>what the icon is about and a text is displayed inside a status bar </a:t>
            </a:r>
            <a:r>
              <a:rPr sz="1600" b="1" spc="-10" dirty="0">
                <a:latin typeface="Calibri"/>
                <a:cs typeface="Calibri"/>
              </a:rPr>
              <a:t>“Print  </a:t>
            </a:r>
            <a:r>
              <a:rPr sz="1600" b="1" spc="-5" dirty="0">
                <a:latin typeface="Calibri"/>
                <a:cs typeface="Calibri"/>
              </a:rPr>
              <a:t>document”.</a:t>
            </a:r>
            <a:endParaRPr sz="1600" dirty="0">
              <a:latin typeface="Calibri"/>
              <a:cs typeface="Calibri"/>
            </a:endParaRPr>
          </a:p>
          <a:p>
            <a:pPr marL="12700">
              <a:spcBef>
                <a:spcPts val="965"/>
              </a:spcBef>
            </a:pPr>
            <a:r>
              <a:rPr lang="en-US" sz="2400" b="1" spc="-5" dirty="0">
                <a:latin typeface="Calibri"/>
                <a:cs typeface="Calibri"/>
              </a:rPr>
              <a:t>19. </a:t>
            </a:r>
            <a:r>
              <a:rPr lang="en-US" sz="2400" b="1" u="sng" spc="-5" dirty="0">
                <a:latin typeface="Calibri"/>
                <a:cs typeface="Calibri"/>
              </a:rPr>
              <a:t>TEXT TO PDF CONVERTOR:</a:t>
            </a:r>
            <a:endParaRPr sz="2400" dirty="0">
              <a:latin typeface="Calibri"/>
              <a:cs typeface="Calibri"/>
            </a:endParaRPr>
          </a:p>
          <a:p>
            <a:pPr marL="76200">
              <a:lnSpc>
                <a:spcPct val="100000"/>
              </a:lnSpc>
              <a:spcBef>
                <a:spcPts val="90"/>
              </a:spcBef>
            </a:pPr>
            <a:r>
              <a:rPr sz="1600" spc="-10" dirty="0">
                <a:latin typeface="Calibri"/>
                <a:cs typeface="Calibri"/>
              </a:rPr>
              <a:t>We </a:t>
            </a:r>
            <a:r>
              <a:rPr sz="1600" spc="-5" dirty="0">
                <a:latin typeface="Calibri"/>
                <a:cs typeface="Calibri"/>
              </a:rPr>
              <a:t>can print </a:t>
            </a:r>
            <a:r>
              <a:rPr sz="1600" spc="-10" dirty="0">
                <a:latin typeface="Calibri"/>
                <a:cs typeface="Calibri"/>
              </a:rPr>
              <a:t>our </a:t>
            </a:r>
            <a:r>
              <a:rPr sz="1600" spc="-5" dirty="0">
                <a:latin typeface="Calibri"/>
                <a:cs typeface="Calibri"/>
              </a:rPr>
              <a:t>document by clicking on the </a:t>
            </a:r>
            <a:r>
              <a:rPr sz="1600" spc="-10" dirty="0">
                <a:latin typeface="Calibri"/>
                <a:cs typeface="Calibri"/>
              </a:rPr>
              <a:t>print </a:t>
            </a:r>
            <a:r>
              <a:rPr sz="1600" spc="-5" dirty="0">
                <a:latin typeface="Calibri"/>
                <a:cs typeface="Calibri"/>
              </a:rPr>
              <a:t>icon </a:t>
            </a:r>
            <a:r>
              <a:rPr sz="1600" spc="-10" dirty="0">
                <a:latin typeface="Calibri"/>
                <a:cs typeface="Calibri"/>
              </a:rPr>
              <a:t>from </a:t>
            </a:r>
            <a:r>
              <a:rPr sz="1600" spc="-5" dirty="0">
                <a:latin typeface="Calibri"/>
                <a:cs typeface="Calibri"/>
              </a:rPr>
              <a:t>the toolbar or</a:t>
            </a:r>
            <a:r>
              <a:rPr sz="1600" spc="13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from</a:t>
            </a:r>
            <a:endParaRPr sz="1600" dirty="0">
              <a:latin typeface="Calibri"/>
              <a:cs typeface="Calibri"/>
            </a:endParaRPr>
          </a:p>
          <a:p>
            <a:pPr marL="76200">
              <a:lnSpc>
                <a:spcPct val="100000"/>
              </a:lnSpc>
              <a:spcBef>
                <a:spcPts val="1010"/>
              </a:spcBef>
            </a:pPr>
            <a:r>
              <a:rPr sz="1600" spc="-5" dirty="0">
                <a:latin typeface="Calibri"/>
                <a:cs typeface="Calibri"/>
              </a:rPr>
              <a:t>the </a:t>
            </a:r>
            <a:r>
              <a:rPr sz="1600" spc="-10" dirty="0">
                <a:latin typeface="Calibri"/>
                <a:cs typeface="Calibri"/>
              </a:rPr>
              <a:t>menu </a:t>
            </a:r>
            <a:r>
              <a:rPr sz="1600" spc="-5" dirty="0">
                <a:latin typeface="Calibri"/>
                <a:cs typeface="Calibri"/>
              </a:rPr>
              <a:t>bar. We can also </a:t>
            </a:r>
            <a:r>
              <a:rPr sz="1600" spc="-10" dirty="0">
                <a:latin typeface="Calibri"/>
                <a:cs typeface="Calibri"/>
              </a:rPr>
              <a:t>use </a:t>
            </a:r>
            <a:r>
              <a:rPr sz="1600" b="1" spc="-5" dirty="0">
                <a:latin typeface="Calibri"/>
                <a:cs typeface="Calibri"/>
              </a:rPr>
              <a:t>Ctrl-P </a:t>
            </a:r>
            <a:r>
              <a:rPr sz="1600" spc="-10" dirty="0">
                <a:latin typeface="Calibri"/>
                <a:cs typeface="Calibri"/>
              </a:rPr>
              <a:t>shortcut key </a:t>
            </a:r>
            <a:r>
              <a:rPr sz="1600" spc="-5" dirty="0">
                <a:latin typeface="Calibri"/>
                <a:cs typeface="Calibri"/>
              </a:rPr>
              <a:t>to print </a:t>
            </a:r>
            <a:r>
              <a:rPr sz="1600" spc="-10" dirty="0">
                <a:latin typeface="Calibri"/>
                <a:cs typeface="Calibri"/>
              </a:rPr>
              <a:t>our </a:t>
            </a:r>
            <a:r>
              <a:rPr sz="1600" spc="-5" dirty="0">
                <a:latin typeface="Calibri"/>
                <a:cs typeface="Calibri"/>
              </a:rPr>
              <a:t>document. If</a:t>
            </a:r>
            <a:r>
              <a:rPr sz="1600" spc="204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the</a:t>
            </a:r>
            <a:endParaRPr sz="1600" dirty="0">
              <a:latin typeface="Calibri"/>
              <a:cs typeface="Calibri"/>
            </a:endParaRPr>
          </a:p>
          <a:p>
            <a:pPr marL="76200" marR="131445">
              <a:lnSpc>
                <a:spcPct val="152500"/>
              </a:lnSpc>
              <a:spcBef>
                <a:spcPts val="10"/>
              </a:spcBef>
            </a:pPr>
            <a:r>
              <a:rPr sz="1600" spc="-5" dirty="0">
                <a:latin typeface="Calibri"/>
                <a:cs typeface="Calibri"/>
              </a:rPr>
              <a:t>printer is connected then </a:t>
            </a:r>
            <a:r>
              <a:rPr sz="1600" dirty="0">
                <a:latin typeface="Calibri"/>
                <a:cs typeface="Calibri"/>
              </a:rPr>
              <a:t>it </a:t>
            </a:r>
            <a:r>
              <a:rPr sz="1600" spc="-5" dirty="0">
                <a:latin typeface="Calibri"/>
                <a:cs typeface="Calibri"/>
              </a:rPr>
              <a:t>will get the information regarding the printer, the  model and version of a printer and shows in the recognized </a:t>
            </a:r>
            <a:r>
              <a:rPr sz="1600" spc="-10" dirty="0">
                <a:latin typeface="Calibri"/>
                <a:cs typeface="Calibri"/>
              </a:rPr>
              <a:t>hardware </a:t>
            </a:r>
            <a:r>
              <a:rPr sz="1600" spc="-5" dirty="0">
                <a:latin typeface="Calibri"/>
                <a:cs typeface="Calibri"/>
              </a:rPr>
              <a:t>and a  button is </a:t>
            </a:r>
            <a:r>
              <a:rPr sz="1600" spc="-10" dirty="0">
                <a:latin typeface="Calibri"/>
                <a:cs typeface="Calibri"/>
              </a:rPr>
              <a:t>provided </a:t>
            </a:r>
            <a:r>
              <a:rPr sz="1600" spc="-5" dirty="0">
                <a:latin typeface="Calibri"/>
                <a:cs typeface="Calibri"/>
              </a:rPr>
              <a:t>inside a dialog so that </a:t>
            </a:r>
            <a:r>
              <a:rPr sz="1600" spc="-10" dirty="0">
                <a:latin typeface="Calibri"/>
                <a:cs typeface="Calibri"/>
              </a:rPr>
              <a:t>print </a:t>
            </a:r>
            <a:r>
              <a:rPr sz="1600" spc="-5" dirty="0">
                <a:latin typeface="Calibri"/>
                <a:cs typeface="Calibri"/>
              </a:rPr>
              <a:t>action can be performed. An  Options button is also provided and when clicked it opens a </a:t>
            </a:r>
            <a:r>
              <a:rPr sz="1600" spc="-10" dirty="0">
                <a:latin typeface="Calibri"/>
                <a:cs typeface="Calibri"/>
              </a:rPr>
              <a:t>new </a:t>
            </a:r>
            <a:r>
              <a:rPr sz="1600" spc="-5" dirty="0">
                <a:latin typeface="Calibri"/>
                <a:cs typeface="Calibri"/>
              </a:rPr>
              <a:t>dialog which is  </a:t>
            </a:r>
            <a:r>
              <a:rPr sz="1600" spc="-10" dirty="0">
                <a:latin typeface="Calibri"/>
                <a:cs typeface="Calibri"/>
              </a:rPr>
              <a:t>used </a:t>
            </a:r>
            <a:r>
              <a:rPr sz="1600" spc="-5" dirty="0">
                <a:latin typeface="Calibri"/>
                <a:cs typeface="Calibri"/>
              </a:rPr>
              <a:t>to select a directory for </a:t>
            </a:r>
            <a:r>
              <a:rPr sz="1600" dirty="0">
                <a:latin typeface="Calibri"/>
                <a:cs typeface="Calibri"/>
              </a:rPr>
              <a:t>converting </a:t>
            </a:r>
            <a:r>
              <a:rPr sz="1600" spc="-5" dirty="0">
                <a:latin typeface="Calibri"/>
                <a:cs typeface="Calibri"/>
              </a:rPr>
              <a:t>text to </a:t>
            </a:r>
            <a:r>
              <a:rPr sz="1600" dirty="0">
                <a:latin typeface="Calibri"/>
                <a:cs typeface="Calibri"/>
              </a:rPr>
              <a:t>pdf. </a:t>
            </a:r>
            <a:r>
              <a:rPr sz="1600" spc="-5" dirty="0">
                <a:latin typeface="Calibri"/>
                <a:cs typeface="Calibri"/>
              </a:rPr>
              <a:t>We can convert our </a:t>
            </a:r>
            <a:r>
              <a:rPr sz="1600" dirty="0">
                <a:latin typeface="Calibri"/>
                <a:cs typeface="Calibri"/>
              </a:rPr>
              <a:t>text </a:t>
            </a:r>
            <a:r>
              <a:rPr sz="1600" spc="-5" dirty="0">
                <a:latin typeface="Calibri"/>
                <a:cs typeface="Calibri"/>
              </a:rPr>
              <a:t>to  </a:t>
            </a:r>
            <a:r>
              <a:rPr sz="1600" spc="-10" dirty="0">
                <a:latin typeface="Calibri"/>
                <a:cs typeface="Calibri"/>
              </a:rPr>
              <a:t>pdf </a:t>
            </a:r>
            <a:r>
              <a:rPr sz="1600" spc="-5" dirty="0">
                <a:latin typeface="Calibri"/>
                <a:cs typeface="Calibri"/>
              </a:rPr>
              <a:t>directly from Notepedia software and hence use it to read on any </a:t>
            </a:r>
            <a:r>
              <a:rPr sz="1600" spc="-10" dirty="0">
                <a:latin typeface="Calibri"/>
                <a:cs typeface="Calibri"/>
              </a:rPr>
              <a:t>kind</a:t>
            </a:r>
            <a:r>
              <a:rPr sz="1600" spc="12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of</a:t>
            </a:r>
            <a:endParaRPr sz="1600" dirty="0">
              <a:latin typeface="Calibri"/>
              <a:cs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44500" y="306729"/>
            <a:ext cx="6765925" cy="901631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76200" marR="53340">
              <a:lnSpc>
                <a:spcPct val="152600"/>
              </a:lnSpc>
              <a:spcBef>
                <a:spcPts val="95"/>
              </a:spcBef>
            </a:pPr>
            <a:r>
              <a:rPr sz="1600" spc="-10" dirty="0">
                <a:latin typeface="Calibri"/>
                <a:cs typeface="Calibri"/>
              </a:rPr>
              <a:t>device </a:t>
            </a:r>
            <a:r>
              <a:rPr sz="1600" spc="-5" dirty="0">
                <a:latin typeface="Calibri"/>
                <a:cs typeface="Calibri"/>
              </a:rPr>
              <a:t>that is working in your area. The related Icon is also </a:t>
            </a:r>
            <a:r>
              <a:rPr sz="1600" spc="-10" dirty="0">
                <a:latin typeface="Calibri"/>
                <a:cs typeface="Calibri"/>
              </a:rPr>
              <a:t>used </a:t>
            </a:r>
            <a:r>
              <a:rPr sz="1600" spc="-5" dirty="0">
                <a:latin typeface="Calibri"/>
                <a:cs typeface="Calibri"/>
              </a:rPr>
              <a:t>to indicate a  </a:t>
            </a:r>
            <a:r>
              <a:rPr sz="1600" spc="-10" dirty="0">
                <a:latin typeface="Calibri"/>
                <a:cs typeface="Calibri"/>
              </a:rPr>
              <a:t>user </a:t>
            </a:r>
            <a:r>
              <a:rPr sz="1600" spc="-5" dirty="0">
                <a:latin typeface="Calibri"/>
                <a:cs typeface="Calibri"/>
              </a:rPr>
              <a:t>of what action will be performed when icon is </a:t>
            </a:r>
            <a:r>
              <a:rPr sz="1600" dirty="0">
                <a:latin typeface="Calibri"/>
                <a:cs typeface="Calibri"/>
              </a:rPr>
              <a:t>triggered by </a:t>
            </a:r>
            <a:r>
              <a:rPr sz="1600" spc="-5" dirty="0">
                <a:latin typeface="Calibri"/>
                <a:cs typeface="Calibri"/>
              </a:rPr>
              <a:t>clicking </a:t>
            </a:r>
            <a:r>
              <a:rPr sz="1600" dirty="0">
                <a:latin typeface="Calibri"/>
                <a:cs typeface="Calibri"/>
              </a:rPr>
              <a:t>or </a:t>
            </a:r>
            <a:r>
              <a:rPr sz="1600" spc="-10" dirty="0">
                <a:latin typeface="Calibri"/>
                <a:cs typeface="Calibri"/>
              </a:rPr>
              <a:t>by  </a:t>
            </a:r>
            <a:r>
              <a:rPr sz="1600" spc="-5" dirty="0">
                <a:latin typeface="Calibri"/>
                <a:cs typeface="Calibri"/>
              </a:rPr>
              <a:t>triggering the shortcut. </a:t>
            </a:r>
            <a:r>
              <a:rPr sz="1600" spc="-10" dirty="0">
                <a:latin typeface="Calibri"/>
                <a:cs typeface="Calibri"/>
              </a:rPr>
              <a:t>When </a:t>
            </a:r>
            <a:r>
              <a:rPr sz="1600" spc="-5" dirty="0">
                <a:latin typeface="Calibri"/>
                <a:cs typeface="Calibri"/>
              </a:rPr>
              <a:t>hovered over the </a:t>
            </a:r>
            <a:r>
              <a:rPr sz="1600" spc="-10" dirty="0">
                <a:latin typeface="Calibri"/>
                <a:cs typeface="Calibri"/>
              </a:rPr>
              <a:t>mouse </a:t>
            </a:r>
            <a:r>
              <a:rPr sz="1600" spc="-5" dirty="0">
                <a:latin typeface="Calibri"/>
                <a:cs typeface="Calibri"/>
              </a:rPr>
              <a:t>we get a glimpse of what  the icon </a:t>
            </a:r>
            <a:r>
              <a:rPr sz="1600" dirty="0">
                <a:latin typeface="Calibri"/>
                <a:cs typeface="Calibri"/>
              </a:rPr>
              <a:t>is </a:t>
            </a:r>
            <a:r>
              <a:rPr sz="1600" spc="-5" dirty="0">
                <a:latin typeface="Calibri"/>
                <a:cs typeface="Calibri"/>
              </a:rPr>
              <a:t>about. </a:t>
            </a:r>
            <a:r>
              <a:rPr sz="1600" spc="-10" dirty="0">
                <a:latin typeface="Calibri"/>
                <a:cs typeface="Calibri"/>
              </a:rPr>
              <a:t>We </a:t>
            </a:r>
            <a:r>
              <a:rPr sz="1600" spc="-5" dirty="0">
                <a:latin typeface="Calibri"/>
                <a:cs typeface="Calibri"/>
              </a:rPr>
              <a:t>have to select a path where the converted document will  be </a:t>
            </a:r>
            <a:r>
              <a:rPr sz="1600" spc="-10" dirty="0">
                <a:latin typeface="Calibri"/>
                <a:cs typeface="Calibri"/>
              </a:rPr>
              <a:t>saved </a:t>
            </a:r>
            <a:r>
              <a:rPr sz="1600" spc="-5" dirty="0">
                <a:latin typeface="Calibri"/>
                <a:cs typeface="Calibri"/>
              </a:rPr>
              <a:t>and </a:t>
            </a:r>
            <a:r>
              <a:rPr sz="1600" dirty="0">
                <a:latin typeface="Calibri"/>
                <a:cs typeface="Calibri"/>
              </a:rPr>
              <a:t>then </a:t>
            </a:r>
            <a:r>
              <a:rPr sz="1600" spc="-5" dirty="0">
                <a:latin typeface="Calibri"/>
                <a:cs typeface="Calibri"/>
              </a:rPr>
              <a:t>hit the </a:t>
            </a:r>
            <a:r>
              <a:rPr sz="1600" spc="-10" dirty="0">
                <a:latin typeface="Calibri"/>
                <a:cs typeface="Calibri"/>
              </a:rPr>
              <a:t>print </a:t>
            </a:r>
            <a:r>
              <a:rPr sz="1600" spc="-5" dirty="0">
                <a:latin typeface="Calibri"/>
                <a:cs typeface="Calibri"/>
              </a:rPr>
              <a:t>button to </a:t>
            </a:r>
            <a:r>
              <a:rPr sz="1600" spc="-10" dirty="0">
                <a:latin typeface="Calibri"/>
                <a:cs typeface="Calibri"/>
              </a:rPr>
              <a:t>print </a:t>
            </a:r>
            <a:r>
              <a:rPr sz="1600" spc="-5" dirty="0">
                <a:latin typeface="Calibri"/>
                <a:cs typeface="Calibri"/>
              </a:rPr>
              <a:t>a document </a:t>
            </a:r>
            <a:r>
              <a:rPr sz="1600" dirty="0">
                <a:latin typeface="Calibri"/>
                <a:cs typeface="Calibri"/>
              </a:rPr>
              <a:t>in </a:t>
            </a:r>
            <a:r>
              <a:rPr sz="1600" spc="-5" dirty="0">
                <a:latin typeface="Calibri"/>
                <a:cs typeface="Calibri"/>
              </a:rPr>
              <a:t>a </a:t>
            </a:r>
            <a:r>
              <a:rPr sz="1600" spc="-10" dirty="0">
                <a:latin typeface="Calibri"/>
                <a:cs typeface="Calibri"/>
              </a:rPr>
              <a:t>pdf </a:t>
            </a:r>
            <a:r>
              <a:rPr sz="1600" spc="-5" dirty="0">
                <a:latin typeface="Calibri"/>
                <a:cs typeface="Calibri"/>
              </a:rPr>
              <a:t>readable  format.</a:t>
            </a:r>
            <a:endParaRPr sz="1600" dirty="0">
              <a:latin typeface="Calibri"/>
              <a:cs typeface="Calibri"/>
            </a:endParaRPr>
          </a:p>
          <a:p>
            <a:pPr marL="12700">
              <a:spcBef>
                <a:spcPts val="965"/>
              </a:spcBef>
            </a:pPr>
            <a:r>
              <a:rPr lang="en-US" sz="2400" b="1" spc="-5" dirty="0">
                <a:latin typeface="Calibri"/>
                <a:cs typeface="Calibri"/>
              </a:rPr>
              <a:t>20. </a:t>
            </a:r>
            <a:r>
              <a:rPr lang="en-US" sz="2400" b="1" u="sng" spc="-5" dirty="0">
                <a:latin typeface="Calibri"/>
                <a:cs typeface="Calibri"/>
              </a:rPr>
              <a:t>PREVIEW PAGES BEFORE PRINTING:</a:t>
            </a:r>
            <a:endParaRPr sz="2400" b="1" u="sng" dirty="0">
              <a:latin typeface="Calibri"/>
              <a:cs typeface="Calibri"/>
            </a:endParaRPr>
          </a:p>
          <a:p>
            <a:pPr marL="7620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latin typeface="Calibri"/>
                <a:cs typeface="Calibri"/>
              </a:rPr>
              <a:t>We </a:t>
            </a:r>
            <a:r>
              <a:rPr sz="1600" spc="-5" dirty="0">
                <a:latin typeface="Calibri"/>
                <a:cs typeface="Calibri"/>
              </a:rPr>
              <a:t>can preview our </a:t>
            </a:r>
            <a:r>
              <a:rPr sz="1600" spc="-10" dirty="0">
                <a:latin typeface="Calibri"/>
                <a:cs typeface="Calibri"/>
              </a:rPr>
              <a:t>document </a:t>
            </a:r>
            <a:r>
              <a:rPr sz="1600" spc="-5" dirty="0">
                <a:latin typeface="Calibri"/>
                <a:cs typeface="Calibri"/>
              </a:rPr>
              <a:t>prior to printing by clicking on the preview</a:t>
            </a:r>
            <a:r>
              <a:rPr sz="1600" spc="9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icon</a:t>
            </a:r>
            <a:endParaRPr sz="1600" dirty="0">
              <a:latin typeface="Calibri"/>
              <a:cs typeface="Calibri"/>
            </a:endParaRPr>
          </a:p>
          <a:p>
            <a:pPr marL="76200" marR="5080">
              <a:lnSpc>
                <a:spcPct val="152600"/>
              </a:lnSpc>
            </a:pPr>
            <a:r>
              <a:rPr sz="1600" spc="-5" dirty="0">
                <a:latin typeface="Calibri"/>
                <a:cs typeface="Calibri"/>
              </a:rPr>
              <a:t>from the toolbar </a:t>
            </a:r>
            <a:r>
              <a:rPr sz="1600" dirty="0">
                <a:latin typeface="Calibri"/>
                <a:cs typeface="Calibri"/>
              </a:rPr>
              <a:t>or </a:t>
            </a:r>
            <a:r>
              <a:rPr sz="1600" spc="-5" dirty="0">
                <a:latin typeface="Calibri"/>
                <a:cs typeface="Calibri"/>
              </a:rPr>
              <a:t>from the </a:t>
            </a:r>
            <a:r>
              <a:rPr sz="1600" spc="-10" dirty="0">
                <a:latin typeface="Calibri"/>
                <a:cs typeface="Calibri"/>
              </a:rPr>
              <a:t>menu </a:t>
            </a:r>
            <a:r>
              <a:rPr sz="1600" dirty="0">
                <a:latin typeface="Calibri"/>
                <a:cs typeface="Calibri"/>
              </a:rPr>
              <a:t>bar. </a:t>
            </a:r>
            <a:r>
              <a:rPr sz="1600" spc="-5" dirty="0">
                <a:latin typeface="Calibri"/>
                <a:cs typeface="Calibri"/>
              </a:rPr>
              <a:t>We can also use </a:t>
            </a:r>
            <a:r>
              <a:rPr sz="1600" b="1" spc="-5" dirty="0">
                <a:latin typeface="Calibri"/>
                <a:cs typeface="Calibri"/>
              </a:rPr>
              <a:t>Ctrl-Shift-P </a:t>
            </a:r>
            <a:r>
              <a:rPr sz="1600" spc="-5" dirty="0">
                <a:latin typeface="Calibri"/>
                <a:cs typeface="Calibri"/>
              </a:rPr>
              <a:t>shortcut key  to preview our document before printing. A </a:t>
            </a:r>
            <a:r>
              <a:rPr sz="1600" spc="-10" dirty="0">
                <a:latin typeface="Calibri"/>
                <a:cs typeface="Calibri"/>
              </a:rPr>
              <a:t>separate </a:t>
            </a:r>
            <a:r>
              <a:rPr sz="1600" dirty="0">
                <a:latin typeface="Calibri"/>
                <a:cs typeface="Calibri"/>
              </a:rPr>
              <a:t>dialog </a:t>
            </a:r>
            <a:r>
              <a:rPr sz="1600" spc="-5" dirty="0">
                <a:latin typeface="Calibri"/>
                <a:cs typeface="Calibri"/>
              </a:rPr>
              <a:t>will </a:t>
            </a:r>
            <a:r>
              <a:rPr sz="1600" spc="-10" dirty="0">
                <a:latin typeface="Calibri"/>
                <a:cs typeface="Calibri"/>
              </a:rPr>
              <a:t>appear  </a:t>
            </a:r>
            <a:r>
              <a:rPr sz="1600" spc="-5" dirty="0">
                <a:latin typeface="Calibri"/>
                <a:cs typeface="Calibri"/>
              </a:rPr>
              <a:t>containing the information of how the </a:t>
            </a:r>
            <a:r>
              <a:rPr sz="1600" spc="-10" dirty="0">
                <a:latin typeface="Calibri"/>
                <a:cs typeface="Calibri"/>
              </a:rPr>
              <a:t>document </a:t>
            </a:r>
            <a:r>
              <a:rPr sz="1600" spc="-5" dirty="0">
                <a:latin typeface="Calibri"/>
                <a:cs typeface="Calibri"/>
              </a:rPr>
              <a:t>can </a:t>
            </a:r>
            <a:r>
              <a:rPr sz="1600" dirty="0">
                <a:latin typeface="Calibri"/>
                <a:cs typeface="Calibri"/>
              </a:rPr>
              <a:t>be </a:t>
            </a:r>
            <a:r>
              <a:rPr sz="1600" spc="-5" dirty="0">
                <a:latin typeface="Calibri"/>
                <a:cs typeface="Calibri"/>
              </a:rPr>
              <a:t>viewed (A landscape  style) </a:t>
            </a:r>
            <a:r>
              <a:rPr sz="1600" dirty="0">
                <a:latin typeface="Calibri"/>
                <a:cs typeface="Calibri"/>
              </a:rPr>
              <a:t>or </a:t>
            </a:r>
            <a:r>
              <a:rPr sz="1600" spc="-5" dirty="0">
                <a:latin typeface="Calibri"/>
                <a:cs typeface="Calibri"/>
              </a:rPr>
              <a:t>(A portrait style) and Zoom </a:t>
            </a:r>
            <a:r>
              <a:rPr sz="1600" spc="5" dirty="0">
                <a:latin typeface="Calibri"/>
                <a:cs typeface="Calibri"/>
              </a:rPr>
              <a:t>in </a:t>
            </a:r>
            <a:r>
              <a:rPr sz="1600" spc="-5" dirty="0">
                <a:latin typeface="Calibri"/>
                <a:cs typeface="Calibri"/>
              </a:rPr>
              <a:t>and Out a document and different pages  that can be viewed directly inside a preview </a:t>
            </a:r>
            <a:r>
              <a:rPr sz="1600" spc="-10" dirty="0">
                <a:latin typeface="Calibri"/>
                <a:cs typeface="Calibri"/>
              </a:rPr>
              <a:t>document </a:t>
            </a:r>
            <a:r>
              <a:rPr sz="1600" spc="-5" dirty="0">
                <a:latin typeface="Calibri"/>
                <a:cs typeface="Calibri"/>
              </a:rPr>
              <a:t>dialog and how the pages  can be viewed (Either they can be viewed as a single page or multiple pages) and  the measurements of how the document should be printed and what will be the  measurements </a:t>
            </a:r>
            <a:r>
              <a:rPr sz="1600" dirty="0">
                <a:latin typeface="Calibri"/>
                <a:cs typeface="Calibri"/>
              </a:rPr>
              <a:t>while </a:t>
            </a:r>
            <a:r>
              <a:rPr sz="1600" spc="-5" dirty="0">
                <a:latin typeface="Calibri"/>
                <a:cs typeface="Calibri"/>
              </a:rPr>
              <a:t>printing </a:t>
            </a:r>
            <a:r>
              <a:rPr sz="1600" spc="-10" dirty="0">
                <a:latin typeface="Calibri"/>
                <a:cs typeface="Calibri"/>
              </a:rPr>
              <a:t>(Either </a:t>
            </a:r>
            <a:r>
              <a:rPr sz="1600" spc="-5" dirty="0">
                <a:latin typeface="Calibri"/>
                <a:cs typeface="Calibri"/>
              </a:rPr>
              <a:t>in inches, points, millimeters, centimeters).  And </a:t>
            </a:r>
            <a:r>
              <a:rPr sz="1600" dirty="0">
                <a:latin typeface="Calibri"/>
                <a:cs typeface="Calibri"/>
              </a:rPr>
              <a:t>it </a:t>
            </a:r>
            <a:r>
              <a:rPr sz="1600" spc="-5" dirty="0">
                <a:latin typeface="Calibri"/>
                <a:cs typeface="Calibri"/>
              </a:rPr>
              <a:t>also provides </a:t>
            </a:r>
            <a:r>
              <a:rPr sz="1600" dirty="0">
                <a:latin typeface="Calibri"/>
                <a:cs typeface="Calibri"/>
              </a:rPr>
              <a:t>an </a:t>
            </a:r>
            <a:r>
              <a:rPr sz="1600" spc="-5" dirty="0">
                <a:latin typeface="Calibri"/>
                <a:cs typeface="Calibri"/>
              </a:rPr>
              <a:t>icon to print directly from the </a:t>
            </a:r>
            <a:r>
              <a:rPr sz="1600" dirty="0">
                <a:latin typeface="Calibri"/>
                <a:cs typeface="Calibri"/>
              </a:rPr>
              <a:t>preview </a:t>
            </a:r>
            <a:r>
              <a:rPr sz="1600" spc="-5" dirty="0">
                <a:latin typeface="Calibri"/>
                <a:cs typeface="Calibri"/>
              </a:rPr>
              <a:t>dialog and then  the </a:t>
            </a:r>
            <a:r>
              <a:rPr sz="1600" spc="-10" dirty="0">
                <a:latin typeface="Calibri"/>
                <a:cs typeface="Calibri"/>
              </a:rPr>
              <a:t>print </a:t>
            </a:r>
            <a:r>
              <a:rPr sz="1600" spc="-5" dirty="0">
                <a:latin typeface="Calibri"/>
                <a:cs typeface="Calibri"/>
              </a:rPr>
              <a:t>dialog will appear and then </a:t>
            </a:r>
            <a:r>
              <a:rPr sz="1600" dirty="0">
                <a:latin typeface="Calibri"/>
                <a:cs typeface="Calibri"/>
              </a:rPr>
              <a:t>we </a:t>
            </a:r>
            <a:r>
              <a:rPr sz="1600" spc="-5" dirty="0">
                <a:latin typeface="Calibri"/>
                <a:cs typeface="Calibri"/>
              </a:rPr>
              <a:t>can print the document directly from  </a:t>
            </a:r>
            <a:r>
              <a:rPr sz="1600" spc="-10" dirty="0">
                <a:latin typeface="Calibri"/>
                <a:cs typeface="Calibri"/>
              </a:rPr>
              <a:t>here. </a:t>
            </a:r>
            <a:r>
              <a:rPr sz="1600" spc="-5" dirty="0">
                <a:latin typeface="Calibri"/>
                <a:cs typeface="Calibri"/>
              </a:rPr>
              <a:t>The related </a:t>
            </a:r>
            <a:r>
              <a:rPr sz="1600" dirty="0">
                <a:latin typeface="Calibri"/>
                <a:cs typeface="Calibri"/>
              </a:rPr>
              <a:t>Icon </a:t>
            </a:r>
            <a:r>
              <a:rPr sz="1600" spc="-5" dirty="0">
                <a:latin typeface="Calibri"/>
                <a:cs typeface="Calibri"/>
              </a:rPr>
              <a:t>is also used to indicate a </a:t>
            </a:r>
            <a:r>
              <a:rPr sz="1600" spc="-10" dirty="0">
                <a:latin typeface="Calibri"/>
                <a:cs typeface="Calibri"/>
              </a:rPr>
              <a:t>user </a:t>
            </a:r>
            <a:r>
              <a:rPr sz="1600" spc="-5" dirty="0">
                <a:latin typeface="Calibri"/>
                <a:cs typeface="Calibri"/>
              </a:rPr>
              <a:t>of what action will </a:t>
            </a:r>
            <a:r>
              <a:rPr sz="1600" spc="-10" dirty="0">
                <a:latin typeface="Calibri"/>
                <a:cs typeface="Calibri"/>
              </a:rPr>
              <a:t>be  performed </a:t>
            </a:r>
            <a:r>
              <a:rPr sz="1600" spc="-5" dirty="0">
                <a:latin typeface="Calibri"/>
                <a:cs typeface="Calibri"/>
              </a:rPr>
              <a:t>when </a:t>
            </a:r>
            <a:r>
              <a:rPr sz="1600" dirty="0">
                <a:latin typeface="Calibri"/>
                <a:cs typeface="Calibri"/>
              </a:rPr>
              <a:t>icon </a:t>
            </a:r>
            <a:r>
              <a:rPr sz="1600" spc="-5" dirty="0">
                <a:latin typeface="Calibri"/>
                <a:cs typeface="Calibri"/>
              </a:rPr>
              <a:t>is triggered by </a:t>
            </a:r>
            <a:r>
              <a:rPr sz="1600" dirty="0">
                <a:latin typeface="Calibri"/>
                <a:cs typeface="Calibri"/>
              </a:rPr>
              <a:t>clicking </a:t>
            </a:r>
            <a:r>
              <a:rPr sz="1600" spc="-5" dirty="0">
                <a:latin typeface="Calibri"/>
                <a:cs typeface="Calibri"/>
              </a:rPr>
              <a:t>or </a:t>
            </a:r>
            <a:r>
              <a:rPr sz="1600" dirty="0">
                <a:latin typeface="Calibri"/>
                <a:cs typeface="Calibri"/>
              </a:rPr>
              <a:t>by </a:t>
            </a:r>
            <a:r>
              <a:rPr sz="1600" spc="-5" dirty="0">
                <a:latin typeface="Calibri"/>
                <a:cs typeface="Calibri"/>
              </a:rPr>
              <a:t>triggering the shortcut. </a:t>
            </a:r>
            <a:r>
              <a:rPr sz="1600" spc="-10" dirty="0">
                <a:latin typeface="Calibri"/>
                <a:cs typeface="Calibri"/>
              </a:rPr>
              <a:t>When  hovered </a:t>
            </a:r>
            <a:r>
              <a:rPr sz="1600" dirty="0">
                <a:latin typeface="Calibri"/>
                <a:cs typeface="Calibri"/>
              </a:rPr>
              <a:t>over </a:t>
            </a:r>
            <a:r>
              <a:rPr sz="1600" spc="-5" dirty="0">
                <a:latin typeface="Calibri"/>
                <a:cs typeface="Calibri"/>
              </a:rPr>
              <a:t>the mouse we get a glimpse of what the icon is about. We have to  </a:t>
            </a:r>
            <a:r>
              <a:rPr sz="1600" spc="-10" dirty="0">
                <a:latin typeface="Calibri"/>
                <a:cs typeface="Calibri"/>
              </a:rPr>
              <a:t>select </a:t>
            </a:r>
            <a:r>
              <a:rPr sz="1600" spc="-5" dirty="0">
                <a:latin typeface="Calibri"/>
                <a:cs typeface="Calibri"/>
              </a:rPr>
              <a:t>a path where the converted document will be </a:t>
            </a:r>
            <a:r>
              <a:rPr sz="1600" spc="-10" dirty="0">
                <a:latin typeface="Calibri"/>
                <a:cs typeface="Calibri"/>
              </a:rPr>
              <a:t>saved </a:t>
            </a:r>
            <a:r>
              <a:rPr sz="1600" spc="-5" dirty="0">
                <a:latin typeface="Calibri"/>
                <a:cs typeface="Calibri"/>
              </a:rPr>
              <a:t>and then hit the </a:t>
            </a:r>
            <a:r>
              <a:rPr sz="1600" spc="-10" dirty="0">
                <a:latin typeface="Calibri"/>
                <a:cs typeface="Calibri"/>
              </a:rPr>
              <a:t>print  </a:t>
            </a:r>
            <a:r>
              <a:rPr sz="1600" spc="-5" dirty="0">
                <a:latin typeface="Calibri"/>
                <a:cs typeface="Calibri"/>
              </a:rPr>
              <a:t>button to </a:t>
            </a:r>
            <a:r>
              <a:rPr sz="1600" spc="-10" dirty="0">
                <a:latin typeface="Calibri"/>
                <a:cs typeface="Calibri"/>
              </a:rPr>
              <a:t>print </a:t>
            </a:r>
            <a:r>
              <a:rPr sz="1600" spc="-5" dirty="0">
                <a:latin typeface="Calibri"/>
                <a:cs typeface="Calibri"/>
              </a:rPr>
              <a:t>a document </a:t>
            </a:r>
            <a:r>
              <a:rPr sz="1600" dirty="0">
                <a:latin typeface="Calibri"/>
                <a:cs typeface="Calibri"/>
              </a:rPr>
              <a:t>in </a:t>
            </a:r>
            <a:r>
              <a:rPr sz="1600" spc="-5" dirty="0">
                <a:latin typeface="Calibri"/>
                <a:cs typeface="Calibri"/>
              </a:rPr>
              <a:t>a </a:t>
            </a:r>
            <a:r>
              <a:rPr sz="1600" spc="-10" dirty="0">
                <a:latin typeface="Calibri"/>
                <a:cs typeface="Calibri"/>
              </a:rPr>
              <a:t>pdf </a:t>
            </a:r>
            <a:r>
              <a:rPr sz="1600" spc="-5" dirty="0">
                <a:latin typeface="Calibri"/>
                <a:cs typeface="Calibri"/>
              </a:rPr>
              <a:t>readable format. When hovered over </a:t>
            </a:r>
            <a:r>
              <a:rPr sz="1600" spc="-10" dirty="0">
                <a:latin typeface="Calibri"/>
                <a:cs typeface="Calibri"/>
              </a:rPr>
              <a:t>the  </a:t>
            </a:r>
            <a:r>
              <a:rPr sz="1600" spc="-5" dirty="0">
                <a:latin typeface="Calibri"/>
                <a:cs typeface="Calibri"/>
              </a:rPr>
              <a:t>mouse we get a glimpse of what the icon is about and a text is displayed inside</a:t>
            </a:r>
            <a:r>
              <a:rPr sz="1600" spc="12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a</a:t>
            </a:r>
            <a:endParaRPr sz="1600" dirty="0">
              <a:latin typeface="Calibri"/>
              <a:cs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08508" y="435355"/>
            <a:ext cx="4027804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Calibri"/>
                <a:cs typeface="Calibri"/>
              </a:rPr>
              <a:t>status bar </a:t>
            </a:r>
            <a:r>
              <a:rPr sz="1600" b="1" spc="-5" dirty="0">
                <a:latin typeface="Calibri"/>
                <a:cs typeface="Calibri"/>
              </a:rPr>
              <a:t>“Preview </a:t>
            </a:r>
            <a:r>
              <a:rPr sz="1600" b="1" spc="-10" dirty="0">
                <a:latin typeface="Calibri"/>
                <a:cs typeface="Calibri"/>
              </a:rPr>
              <a:t>document </a:t>
            </a:r>
            <a:r>
              <a:rPr sz="1600" b="1" spc="-5" dirty="0">
                <a:latin typeface="Calibri"/>
                <a:cs typeface="Calibri"/>
              </a:rPr>
              <a:t>before</a:t>
            </a:r>
            <a:r>
              <a:rPr sz="1600" b="1" spc="35" dirty="0">
                <a:latin typeface="Calibri"/>
                <a:cs typeface="Calibri"/>
              </a:rPr>
              <a:t> </a:t>
            </a:r>
            <a:r>
              <a:rPr sz="1600" b="1" spc="-5" dirty="0">
                <a:latin typeface="Calibri"/>
                <a:cs typeface="Calibri"/>
              </a:rPr>
              <a:t>printing”.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3400" y="1028302"/>
            <a:ext cx="5194300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sz="2400" b="1" spc="-5" dirty="0">
                <a:latin typeface="Calibri"/>
                <a:cs typeface="Calibri"/>
              </a:rPr>
              <a:t>21. </a:t>
            </a:r>
            <a:r>
              <a:rPr lang="en-US" sz="2400" b="1" u="sng" spc="-5" dirty="0">
                <a:latin typeface="Calibri"/>
                <a:cs typeface="Calibri"/>
              </a:rPr>
              <a:t>FIND AND REPLACE:</a:t>
            </a:r>
            <a:br>
              <a:rPr lang="en-US" sz="2400" dirty="0">
                <a:latin typeface="Calibri"/>
                <a:cs typeface="Calibri"/>
              </a:rPr>
            </a:br>
            <a:endParaRPr sz="2400" spc="-5" dirty="0"/>
          </a:p>
        </p:txBody>
      </p:sp>
      <p:sp>
        <p:nvSpPr>
          <p:cNvPr id="4" name="object 4"/>
          <p:cNvSpPr txBox="1"/>
          <p:nvPr/>
        </p:nvSpPr>
        <p:spPr>
          <a:xfrm>
            <a:off x="444500" y="1421027"/>
            <a:ext cx="6793865" cy="6748386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76200" marR="39370">
              <a:lnSpc>
                <a:spcPct val="152600"/>
              </a:lnSpc>
              <a:spcBef>
                <a:spcPts val="110"/>
              </a:spcBef>
            </a:pPr>
            <a:r>
              <a:rPr sz="1600" spc="-5" dirty="0">
                <a:latin typeface="Calibri"/>
                <a:cs typeface="Calibri"/>
              </a:rPr>
              <a:t>WE </a:t>
            </a:r>
            <a:r>
              <a:rPr sz="1600" spc="-10" dirty="0">
                <a:latin typeface="Calibri"/>
                <a:cs typeface="Calibri"/>
              </a:rPr>
              <a:t>can </a:t>
            </a:r>
            <a:r>
              <a:rPr sz="1600" spc="-5" dirty="0">
                <a:latin typeface="Calibri"/>
                <a:cs typeface="Calibri"/>
              </a:rPr>
              <a:t>find the particular text if </a:t>
            </a:r>
            <a:r>
              <a:rPr sz="1600" spc="-10" dirty="0">
                <a:latin typeface="Calibri"/>
                <a:cs typeface="Calibri"/>
              </a:rPr>
              <a:t>our </a:t>
            </a:r>
            <a:r>
              <a:rPr sz="1600" spc="-5" dirty="0">
                <a:latin typeface="Calibri"/>
                <a:cs typeface="Calibri"/>
              </a:rPr>
              <a:t>document </a:t>
            </a:r>
            <a:r>
              <a:rPr sz="1600" dirty="0">
                <a:latin typeface="Calibri"/>
                <a:cs typeface="Calibri"/>
              </a:rPr>
              <a:t>is </a:t>
            </a:r>
            <a:r>
              <a:rPr sz="1600" spc="-5" dirty="0">
                <a:latin typeface="Calibri"/>
                <a:cs typeface="Calibri"/>
              </a:rPr>
              <a:t>very </a:t>
            </a:r>
            <a:r>
              <a:rPr sz="1600" dirty="0">
                <a:latin typeface="Calibri"/>
                <a:cs typeface="Calibri"/>
              </a:rPr>
              <a:t>large </a:t>
            </a:r>
            <a:r>
              <a:rPr sz="1600" spc="-5" dirty="0">
                <a:latin typeface="Calibri"/>
                <a:cs typeface="Calibri"/>
              </a:rPr>
              <a:t>and we can replace  the </a:t>
            </a:r>
            <a:r>
              <a:rPr sz="1600" dirty="0">
                <a:latin typeface="Calibri"/>
                <a:cs typeface="Calibri"/>
              </a:rPr>
              <a:t>text </a:t>
            </a:r>
            <a:r>
              <a:rPr sz="1600" spc="-5" dirty="0">
                <a:latin typeface="Calibri"/>
                <a:cs typeface="Calibri"/>
              </a:rPr>
              <a:t>as well by clicking on the Find and Replace icon </a:t>
            </a:r>
            <a:r>
              <a:rPr sz="1600" spc="-10" dirty="0">
                <a:latin typeface="Calibri"/>
                <a:cs typeface="Calibri"/>
              </a:rPr>
              <a:t>from </a:t>
            </a:r>
            <a:r>
              <a:rPr sz="1600" spc="-5" dirty="0">
                <a:latin typeface="Calibri"/>
                <a:cs typeface="Calibri"/>
              </a:rPr>
              <a:t>the toolbar or from  the </a:t>
            </a:r>
            <a:r>
              <a:rPr sz="1600" spc="-10" dirty="0">
                <a:latin typeface="Calibri"/>
                <a:cs typeface="Calibri"/>
              </a:rPr>
              <a:t>menu </a:t>
            </a:r>
            <a:r>
              <a:rPr sz="1600" spc="-5" dirty="0">
                <a:latin typeface="Calibri"/>
                <a:cs typeface="Calibri"/>
              </a:rPr>
              <a:t>bar. </a:t>
            </a:r>
            <a:r>
              <a:rPr sz="1600" dirty="0">
                <a:latin typeface="Calibri"/>
                <a:cs typeface="Calibri"/>
              </a:rPr>
              <a:t>We </a:t>
            </a:r>
            <a:r>
              <a:rPr sz="1600" spc="-5" dirty="0">
                <a:latin typeface="Calibri"/>
                <a:cs typeface="Calibri"/>
              </a:rPr>
              <a:t>can also </a:t>
            </a:r>
            <a:r>
              <a:rPr sz="1600" spc="-10" dirty="0">
                <a:latin typeface="Calibri"/>
                <a:cs typeface="Calibri"/>
              </a:rPr>
              <a:t>use </a:t>
            </a:r>
            <a:r>
              <a:rPr sz="1600" b="1" spc="-5" dirty="0">
                <a:latin typeface="Calibri"/>
                <a:cs typeface="Calibri"/>
              </a:rPr>
              <a:t>Ctrl-F </a:t>
            </a:r>
            <a:r>
              <a:rPr sz="1600" spc="-10" dirty="0">
                <a:latin typeface="Calibri"/>
                <a:cs typeface="Calibri"/>
              </a:rPr>
              <a:t>shortcut key </a:t>
            </a:r>
            <a:r>
              <a:rPr sz="1600" spc="-5" dirty="0">
                <a:latin typeface="Calibri"/>
                <a:cs typeface="Calibri"/>
              </a:rPr>
              <a:t>to open find and replace  dialog so that we can find particular word inside </a:t>
            </a:r>
            <a:r>
              <a:rPr sz="1600" spc="-10" dirty="0">
                <a:latin typeface="Calibri"/>
                <a:cs typeface="Calibri"/>
              </a:rPr>
              <a:t>our </a:t>
            </a:r>
            <a:r>
              <a:rPr sz="1600" spc="-5" dirty="0">
                <a:latin typeface="Calibri"/>
                <a:cs typeface="Calibri"/>
              </a:rPr>
              <a:t>document </a:t>
            </a:r>
            <a:r>
              <a:rPr sz="1600" dirty="0">
                <a:latin typeface="Calibri"/>
                <a:cs typeface="Calibri"/>
              </a:rPr>
              <a:t>or </a:t>
            </a:r>
            <a:r>
              <a:rPr sz="1600" spc="-5" dirty="0">
                <a:latin typeface="Calibri"/>
                <a:cs typeface="Calibri"/>
              </a:rPr>
              <a:t>words and we  can replace them either manually </a:t>
            </a:r>
            <a:r>
              <a:rPr sz="1600" dirty="0">
                <a:latin typeface="Calibri"/>
                <a:cs typeface="Calibri"/>
              </a:rPr>
              <a:t>or </a:t>
            </a:r>
            <a:r>
              <a:rPr sz="1600" spc="-5" dirty="0">
                <a:latin typeface="Calibri"/>
                <a:cs typeface="Calibri"/>
              </a:rPr>
              <a:t>by using a replace function inside </a:t>
            </a:r>
            <a:r>
              <a:rPr sz="1600" spc="-10" dirty="0">
                <a:latin typeface="Calibri"/>
                <a:cs typeface="Calibri"/>
              </a:rPr>
              <a:t>find and  </a:t>
            </a:r>
            <a:r>
              <a:rPr sz="1600" spc="-5" dirty="0">
                <a:latin typeface="Calibri"/>
                <a:cs typeface="Calibri"/>
              </a:rPr>
              <a:t>replace dialog. </a:t>
            </a:r>
            <a:r>
              <a:rPr sz="1600" spc="-10" dirty="0">
                <a:latin typeface="Calibri"/>
                <a:cs typeface="Calibri"/>
              </a:rPr>
              <a:t>The </a:t>
            </a:r>
            <a:r>
              <a:rPr sz="1600" spc="-5" dirty="0">
                <a:latin typeface="Calibri"/>
                <a:cs typeface="Calibri"/>
              </a:rPr>
              <a:t>related Icon is also </a:t>
            </a:r>
            <a:r>
              <a:rPr sz="1600" spc="-10" dirty="0">
                <a:latin typeface="Calibri"/>
                <a:cs typeface="Calibri"/>
              </a:rPr>
              <a:t>used </a:t>
            </a:r>
            <a:r>
              <a:rPr sz="1600" spc="-5" dirty="0">
                <a:latin typeface="Calibri"/>
                <a:cs typeface="Calibri"/>
              </a:rPr>
              <a:t>to indicate a </a:t>
            </a:r>
            <a:r>
              <a:rPr sz="1600" spc="-10" dirty="0">
                <a:latin typeface="Calibri"/>
                <a:cs typeface="Calibri"/>
              </a:rPr>
              <a:t>user </a:t>
            </a:r>
            <a:r>
              <a:rPr sz="1600" spc="-5" dirty="0">
                <a:latin typeface="Calibri"/>
                <a:cs typeface="Calibri"/>
              </a:rPr>
              <a:t>of what action will  be performed </a:t>
            </a:r>
            <a:r>
              <a:rPr sz="1600" dirty="0">
                <a:latin typeface="Calibri"/>
                <a:cs typeface="Calibri"/>
              </a:rPr>
              <a:t>when </a:t>
            </a:r>
            <a:r>
              <a:rPr sz="1600" spc="-5" dirty="0">
                <a:latin typeface="Calibri"/>
                <a:cs typeface="Calibri"/>
              </a:rPr>
              <a:t>icon is triggered by clicking </a:t>
            </a:r>
            <a:r>
              <a:rPr sz="1600" dirty="0">
                <a:latin typeface="Calibri"/>
                <a:cs typeface="Calibri"/>
              </a:rPr>
              <a:t>or </a:t>
            </a:r>
            <a:r>
              <a:rPr sz="1600" spc="-5" dirty="0">
                <a:latin typeface="Calibri"/>
                <a:cs typeface="Calibri"/>
              </a:rPr>
              <a:t>by triggering the</a:t>
            </a:r>
            <a:r>
              <a:rPr sz="1600" spc="3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shortcut.</a:t>
            </a:r>
            <a:endParaRPr sz="1600" dirty="0">
              <a:latin typeface="Calibri"/>
              <a:cs typeface="Calibri"/>
            </a:endParaRPr>
          </a:p>
          <a:p>
            <a:pPr marL="76200" marR="57150">
              <a:lnSpc>
                <a:spcPts val="2940"/>
              </a:lnSpc>
              <a:spcBef>
                <a:spcPts val="254"/>
              </a:spcBef>
            </a:pPr>
            <a:r>
              <a:rPr sz="1600" spc="-5" dirty="0">
                <a:latin typeface="Calibri"/>
                <a:cs typeface="Calibri"/>
              </a:rPr>
              <a:t>When hovered over the mouse we get a </a:t>
            </a:r>
            <a:r>
              <a:rPr sz="1600" dirty="0">
                <a:latin typeface="Calibri"/>
                <a:cs typeface="Calibri"/>
              </a:rPr>
              <a:t>glimpse </a:t>
            </a:r>
            <a:r>
              <a:rPr sz="1600" spc="-10" dirty="0">
                <a:latin typeface="Calibri"/>
                <a:cs typeface="Calibri"/>
              </a:rPr>
              <a:t>of </a:t>
            </a:r>
            <a:r>
              <a:rPr sz="1600" dirty="0">
                <a:latin typeface="Calibri"/>
                <a:cs typeface="Calibri"/>
              </a:rPr>
              <a:t>what </a:t>
            </a:r>
            <a:r>
              <a:rPr sz="1600" spc="-5" dirty="0">
                <a:latin typeface="Calibri"/>
                <a:cs typeface="Calibri"/>
              </a:rPr>
              <a:t>the icon is about and a  text is displayed inside a status bar </a:t>
            </a:r>
            <a:r>
              <a:rPr sz="1600" b="1" dirty="0">
                <a:latin typeface="Calibri"/>
                <a:cs typeface="Calibri"/>
              </a:rPr>
              <a:t>“Find </a:t>
            </a:r>
            <a:r>
              <a:rPr sz="1600" b="1" spc="-5" dirty="0">
                <a:latin typeface="Calibri"/>
                <a:cs typeface="Calibri"/>
              </a:rPr>
              <a:t>and replace </a:t>
            </a:r>
            <a:r>
              <a:rPr sz="1600" b="1" spc="-10" dirty="0">
                <a:latin typeface="Calibri"/>
                <a:cs typeface="Calibri"/>
              </a:rPr>
              <a:t>words </a:t>
            </a:r>
            <a:r>
              <a:rPr sz="1600" b="1" spc="5" dirty="0">
                <a:latin typeface="Calibri"/>
                <a:cs typeface="Calibri"/>
              </a:rPr>
              <a:t>in </a:t>
            </a:r>
            <a:r>
              <a:rPr sz="1600" b="1" dirty="0">
                <a:latin typeface="Calibri"/>
                <a:cs typeface="Calibri"/>
              </a:rPr>
              <a:t>your</a:t>
            </a:r>
            <a:r>
              <a:rPr sz="1600" b="1" spc="30" dirty="0">
                <a:latin typeface="Calibri"/>
                <a:cs typeface="Calibri"/>
              </a:rPr>
              <a:t> </a:t>
            </a:r>
            <a:r>
              <a:rPr sz="1600" b="1" dirty="0">
                <a:latin typeface="Calibri"/>
                <a:cs typeface="Calibri"/>
              </a:rPr>
              <a:t>document”.</a:t>
            </a:r>
            <a:endParaRPr sz="1600" dirty="0">
              <a:latin typeface="Calibri"/>
              <a:cs typeface="Calibri"/>
            </a:endParaRPr>
          </a:p>
          <a:p>
            <a:pPr marL="12700">
              <a:spcBef>
                <a:spcPts val="695"/>
              </a:spcBef>
            </a:pPr>
            <a:r>
              <a:rPr lang="en-US" sz="2400" b="1" spc="-5" dirty="0">
                <a:latin typeface="Calibri"/>
                <a:cs typeface="Calibri"/>
              </a:rPr>
              <a:t>22. </a:t>
            </a:r>
            <a:r>
              <a:rPr lang="en-US" sz="2400" b="1" u="sng" spc="-5" dirty="0">
                <a:latin typeface="Calibri"/>
                <a:cs typeface="Calibri"/>
              </a:rPr>
              <a:t>INESERTING DATE AND TIME:</a:t>
            </a:r>
            <a:endParaRPr sz="2400" dirty="0">
              <a:latin typeface="Calibri"/>
              <a:cs typeface="Calibri"/>
            </a:endParaRPr>
          </a:p>
          <a:p>
            <a:pPr marL="762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Calibri"/>
                <a:cs typeface="Calibri"/>
              </a:rPr>
              <a:t>WE </a:t>
            </a:r>
            <a:r>
              <a:rPr sz="1600" spc="-10" dirty="0">
                <a:latin typeface="Calibri"/>
                <a:cs typeface="Calibri"/>
              </a:rPr>
              <a:t>can </a:t>
            </a:r>
            <a:r>
              <a:rPr sz="1600" spc="-5" dirty="0">
                <a:latin typeface="Calibri"/>
                <a:cs typeface="Calibri"/>
              </a:rPr>
              <a:t>Insert current date and time by clicking on the date time icon from</a:t>
            </a:r>
            <a:r>
              <a:rPr sz="1600" spc="13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the</a:t>
            </a:r>
            <a:endParaRPr sz="1600" dirty="0">
              <a:latin typeface="Calibri"/>
              <a:cs typeface="Calibri"/>
            </a:endParaRPr>
          </a:p>
          <a:p>
            <a:pPr marL="76200" marR="5080">
              <a:lnSpc>
                <a:spcPct val="152500"/>
              </a:lnSpc>
            </a:pPr>
            <a:r>
              <a:rPr sz="1600" spc="-5" dirty="0">
                <a:latin typeface="Calibri"/>
                <a:cs typeface="Calibri"/>
              </a:rPr>
              <a:t>toolbar or from the menu bar. We </a:t>
            </a:r>
            <a:r>
              <a:rPr sz="1600" dirty="0">
                <a:latin typeface="Calibri"/>
                <a:cs typeface="Calibri"/>
              </a:rPr>
              <a:t>can </a:t>
            </a:r>
            <a:r>
              <a:rPr sz="1600" spc="-5" dirty="0">
                <a:latin typeface="Calibri"/>
                <a:cs typeface="Calibri"/>
              </a:rPr>
              <a:t>also </a:t>
            </a:r>
            <a:r>
              <a:rPr sz="1600" spc="-10" dirty="0">
                <a:latin typeface="Calibri"/>
                <a:cs typeface="Calibri"/>
              </a:rPr>
              <a:t>use </a:t>
            </a:r>
            <a:r>
              <a:rPr sz="1600" b="1" spc="-5" dirty="0">
                <a:latin typeface="Calibri"/>
                <a:cs typeface="Calibri"/>
              </a:rPr>
              <a:t>Ctrl-D </a:t>
            </a:r>
            <a:r>
              <a:rPr sz="1600" spc="-5" dirty="0">
                <a:latin typeface="Calibri"/>
                <a:cs typeface="Calibri"/>
              </a:rPr>
              <a:t>shortcut key to insert  current date and time and when the dialog </a:t>
            </a:r>
            <a:r>
              <a:rPr sz="1600" dirty="0">
                <a:latin typeface="Calibri"/>
                <a:cs typeface="Calibri"/>
              </a:rPr>
              <a:t>is </a:t>
            </a:r>
            <a:r>
              <a:rPr sz="1600" spc="-10" dirty="0">
                <a:latin typeface="Calibri"/>
                <a:cs typeface="Calibri"/>
              </a:rPr>
              <a:t>opened </a:t>
            </a:r>
            <a:r>
              <a:rPr sz="1600" dirty="0">
                <a:latin typeface="Calibri"/>
                <a:cs typeface="Calibri"/>
              </a:rPr>
              <a:t>we </a:t>
            </a:r>
            <a:r>
              <a:rPr sz="1600" spc="-10" dirty="0">
                <a:latin typeface="Calibri"/>
                <a:cs typeface="Calibri"/>
              </a:rPr>
              <a:t>can </a:t>
            </a:r>
            <a:r>
              <a:rPr sz="1600" spc="-5" dirty="0">
                <a:latin typeface="Calibri"/>
                <a:cs typeface="Calibri"/>
              </a:rPr>
              <a:t>choose multiple  formats of displaying either date </a:t>
            </a:r>
            <a:r>
              <a:rPr sz="1600" dirty="0">
                <a:latin typeface="Calibri"/>
                <a:cs typeface="Calibri"/>
              </a:rPr>
              <a:t>or </a:t>
            </a:r>
            <a:r>
              <a:rPr sz="1600" spc="-5" dirty="0">
                <a:latin typeface="Calibri"/>
                <a:cs typeface="Calibri"/>
              </a:rPr>
              <a:t>time </a:t>
            </a:r>
            <a:r>
              <a:rPr sz="1600" dirty="0">
                <a:latin typeface="Calibri"/>
                <a:cs typeface="Calibri"/>
              </a:rPr>
              <a:t>or </a:t>
            </a:r>
            <a:r>
              <a:rPr sz="1600" spc="-5" dirty="0">
                <a:latin typeface="Calibri"/>
                <a:cs typeface="Calibri"/>
              </a:rPr>
              <a:t>both </a:t>
            </a:r>
            <a:r>
              <a:rPr sz="1600" dirty="0">
                <a:latin typeface="Calibri"/>
                <a:cs typeface="Calibri"/>
              </a:rPr>
              <a:t>in </a:t>
            </a:r>
            <a:r>
              <a:rPr sz="1600" spc="-5" dirty="0">
                <a:latin typeface="Calibri"/>
                <a:cs typeface="Calibri"/>
              </a:rPr>
              <a:t>multiple fashions. The related  Icon is also </a:t>
            </a:r>
            <a:r>
              <a:rPr sz="1600" spc="-10" dirty="0">
                <a:latin typeface="Calibri"/>
                <a:cs typeface="Calibri"/>
              </a:rPr>
              <a:t>used </a:t>
            </a:r>
            <a:r>
              <a:rPr sz="1600" dirty="0">
                <a:latin typeface="Calibri"/>
                <a:cs typeface="Calibri"/>
              </a:rPr>
              <a:t>to </a:t>
            </a:r>
            <a:r>
              <a:rPr sz="1600" spc="-5" dirty="0">
                <a:latin typeface="Calibri"/>
                <a:cs typeface="Calibri"/>
              </a:rPr>
              <a:t>indicate a </a:t>
            </a:r>
            <a:r>
              <a:rPr sz="1600" spc="-10" dirty="0">
                <a:latin typeface="Calibri"/>
                <a:cs typeface="Calibri"/>
              </a:rPr>
              <a:t>user </a:t>
            </a:r>
            <a:r>
              <a:rPr sz="1600" dirty="0">
                <a:latin typeface="Calibri"/>
                <a:cs typeface="Calibri"/>
              </a:rPr>
              <a:t>of </a:t>
            </a:r>
            <a:r>
              <a:rPr sz="1600" spc="-5" dirty="0">
                <a:latin typeface="Calibri"/>
                <a:cs typeface="Calibri"/>
              </a:rPr>
              <a:t>what action </a:t>
            </a:r>
            <a:r>
              <a:rPr sz="1600" dirty="0">
                <a:latin typeface="Calibri"/>
                <a:cs typeface="Calibri"/>
              </a:rPr>
              <a:t>will </a:t>
            </a:r>
            <a:r>
              <a:rPr sz="1600" spc="-5" dirty="0">
                <a:latin typeface="Calibri"/>
                <a:cs typeface="Calibri"/>
              </a:rPr>
              <a:t>be performed </a:t>
            </a:r>
            <a:r>
              <a:rPr sz="1600" dirty="0">
                <a:latin typeface="Calibri"/>
                <a:cs typeface="Calibri"/>
              </a:rPr>
              <a:t>when </a:t>
            </a:r>
            <a:r>
              <a:rPr sz="1600" spc="-5" dirty="0">
                <a:latin typeface="Calibri"/>
                <a:cs typeface="Calibri"/>
              </a:rPr>
              <a:t>icon</a:t>
            </a:r>
            <a:r>
              <a:rPr sz="1600" spc="9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is</a:t>
            </a:r>
            <a:endParaRPr sz="1600" dirty="0">
              <a:latin typeface="Calibri"/>
              <a:cs typeface="Calibri"/>
            </a:endParaRPr>
          </a:p>
          <a:p>
            <a:pPr marL="76200" marR="22860">
              <a:lnSpc>
                <a:spcPct val="152600"/>
              </a:lnSpc>
              <a:spcBef>
                <a:spcPts val="10"/>
              </a:spcBef>
            </a:pPr>
            <a:r>
              <a:rPr sz="1600" spc="-5" dirty="0">
                <a:latin typeface="Calibri"/>
                <a:cs typeface="Calibri"/>
              </a:rPr>
              <a:t>triggered by clicking or by triggering the shortcut. </a:t>
            </a:r>
            <a:r>
              <a:rPr sz="1600" spc="-10" dirty="0">
                <a:latin typeface="Calibri"/>
                <a:cs typeface="Calibri"/>
              </a:rPr>
              <a:t>When </a:t>
            </a:r>
            <a:r>
              <a:rPr sz="1600" spc="-5" dirty="0">
                <a:latin typeface="Calibri"/>
                <a:cs typeface="Calibri"/>
              </a:rPr>
              <a:t>hovered </a:t>
            </a:r>
            <a:r>
              <a:rPr sz="1600" dirty="0">
                <a:latin typeface="Calibri"/>
                <a:cs typeface="Calibri"/>
              </a:rPr>
              <a:t>over </a:t>
            </a:r>
            <a:r>
              <a:rPr sz="1600" spc="-5" dirty="0">
                <a:latin typeface="Calibri"/>
                <a:cs typeface="Calibri"/>
              </a:rPr>
              <a:t>the mouse  we get a glimpse of what the icon is about and a text is displayed inside a status  bar </a:t>
            </a:r>
            <a:r>
              <a:rPr sz="1600" b="1" spc="-5" dirty="0">
                <a:latin typeface="Calibri"/>
                <a:cs typeface="Calibri"/>
              </a:rPr>
              <a:t>“Insert current</a:t>
            </a:r>
            <a:r>
              <a:rPr sz="1600" b="1" dirty="0">
                <a:latin typeface="Calibri"/>
                <a:cs typeface="Calibri"/>
              </a:rPr>
              <a:t> </a:t>
            </a:r>
            <a:r>
              <a:rPr sz="1600" b="1" spc="-5" dirty="0">
                <a:latin typeface="Calibri"/>
                <a:cs typeface="Calibri"/>
              </a:rPr>
              <a:t>date/time”.</a:t>
            </a:r>
            <a:endParaRPr sz="1600" dirty="0">
              <a:latin typeface="Calibri"/>
              <a:cs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20700" y="899274"/>
            <a:ext cx="6108700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sz="2400" b="1" spc="-5" dirty="0">
                <a:latin typeface="Calibri"/>
                <a:cs typeface="Calibri"/>
              </a:rPr>
              <a:t>23. </a:t>
            </a:r>
            <a:r>
              <a:rPr lang="en-US" sz="2400" b="1" u="sng" spc="-5" dirty="0">
                <a:latin typeface="Calibri"/>
                <a:cs typeface="Calibri"/>
              </a:rPr>
              <a:t>WORDS/SYMBOLS COUNTER:</a:t>
            </a:r>
            <a:br>
              <a:rPr lang="en-US" sz="2400" dirty="0">
                <a:latin typeface="Calibri"/>
                <a:cs typeface="Calibri"/>
              </a:rPr>
            </a:br>
            <a:endParaRPr sz="2400" spc="-5" dirty="0"/>
          </a:p>
        </p:txBody>
      </p:sp>
      <p:sp>
        <p:nvSpPr>
          <p:cNvPr id="3" name="object 3"/>
          <p:cNvSpPr txBox="1"/>
          <p:nvPr/>
        </p:nvSpPr>
        <p:spPr>
          <a:xfrm>
            <a:off x="444500" y="1294130"/>
            <a:ext cx="6792595" cy="74688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6200" marR="15875">
              <a:lnSpc>
                <a:spcPct val="152600"/>
              </a:lnSpc>
              <a:spcBef>
                <a:spcPts val="100"/>
              </a:spcBef>
            </a:pPr>
            <a:r>
              <a:rPr sz="1600" spc="-10" dirty="0">
                <a:latin typeface="Calibri"/>
                <a:cs typeface="Calibri"/>
              </a:rPr>
              <a:t>WE </a:t>
            </a:r>
            <a:r>
              <a:rPr sz="1600" spc="-5" dirty="0">
                <a:latin typeface="Calibri"/>
                <a:cs typeface="Calibri"/>
              </a:rPr>
              <a:t>can see total words that have been inserted inside </a:t>
            </a:r>
            <a:r>
              <a:rPr sz="1600" spc="-10" dirty="0">
                <a:latin typeface="Calibri"/>
                <a:cs typeface="Calibri"/>
              </a:rPr>
              <a:t>our document </a:t>
            </a:r>
            <a:r>
              <a:rPr sz="1600" spc="-5" dirty="0">
                <a:latin typeface="Calibri"/>
                <a:cs typeface="Calibri"/>
              </a:rPr>
              <a:t>and total  </a:t>
            </a:r>
            <a:r>
              <a:rPr sz="1600" spc="-10" dirty="0">
                <a:latin typeface="Calibri"/>
                <a:cs typeface="Calibri"/>
              </a:rPr>
              <a:t>symbols </a:t>
            </a:r>
            <a:r>
              <a:rPr sz="1600" spc="-5" dirty="0">
                <a:latin typeface="Calibri"/>
                <a:cs typeface="Calibri"/>
              </a:rPr>
              <a:t>making those words </a:t>
            </a:r>
            <a:r>
              <a:rPr sz="1600" dirty="0">
                <a:latin typeface="Calibri"/>
                <a:cs typeface="Calibri"/>
              </a:rPr>
              <a:t>in </a:t>
            </a:r>
            <a:r>
              <a:rPr sz="1600" spc="-10" dirty="0">
                <a:latin typeface="Calibri"/>
                <a:cs typeface="Calibri"/>
              </a:rPr>
              <a:t>our </a:t>
            </a:r>
            <a:r>
              <a:rPr sz="1600" spc="-5" dirty="0">
                <a:latin typeface="Calibri"/>
                <a:cs typeface="Calibri"/>
              </a:rPr>
              <a:t>document by clicking on the </a:t>
            </a:r>
            <a:r>
              <a:rPr sz="1600" spc="-10" dirty="0">
                <a:latin typeface="Calibri"/>
                <a:cs typeface="Calibri"/>
              </a:rPr>
              <a:t>Word/Symbol  </a:t>
            </a:r>
            <a:r>
              <a:rPr sz="1600" spc="-5" dirty="0">
                <a:latin typeface="Calibri"/>
                <a:cs typeface="Calibri"/>
              </a:rPr>
              <a:t>icon from the toolbar or from the menu bar. </a:t>
            </a:r>
            <a:r>
              <a:rPr sz="1600" dirty="0">
                <a:latin typeface="Calibri"/>
                <a:cs typeface="Calibri"/>
              </a:rPr>
              <a:t>We </a:t>
            </a:r>
            <a:r>
              <a:rPr sz="1600" spc="-10" dirty="0">
                <a:latin typeface="Calibri"/>
                <a:cs typeface="Calibri"/>
              </a:rPr>
              <a:t>can </a:t>
            </a:r>
            <a:r>
              <a:rPr sz="1600" dirty="0">
                <a:latin typeface="Calibri"/>
                <a:cs typeface="Calibri"/>
              </a:rPr>
              <a:t>also </a:t>
            </a:r>
            <a:r>
              <a:rPr sz="1600" spc="-10" dirty="0">
                <a:latin typeface="Calibri"/>
                <a:cs typeface="Calibri"/>
              </a:rPr>
              <a:t>use </a:t>
            </a:r>
            <a:r>
              <a:rPr sz="1600" b="1" spc="-5" dirty="0">
                <a:latin typeface="Calibri"/>
                <a:cs typeface="Calibri"/>
              </a:rPr>
              <a:t>Ctrl-W </a:t>
            </a:r>
            <a:r>
              <a:rPr sz="1600" spc="-5" dirty="0">
                <a:latin typeface="Calibri"/>
                <a:cs typeface="Calibri"/>
              </a:rPr>
              <a:t>shortcut key  to </a:t>
            </a:r>
            <a:r>
              <a:rPr sz="1600" spc="-10" dirty="0">
                <a:latin typeface="Calibri"/>
                <a:cs typeface="Calibri"/>
              </a:rPr>
              <a:t>open </a:t>
            </a:r>
            <a:r>
              <a:rPr sz="1600" spc="-5" dirty="0">
                <a:latin typeface="Calibri"/>
                <a:cs typeface="Calibri"/>
              </a:rPr>
              <a:t>a dialog </a:t>
            </a:r>
            <a:r>
              <a:rPr sz="1600" dirty="0">
                <a:latin typeface="Calibri"/>
                <a:cs typeface="Calibri"/>
              </a:rPr>
              <a:t>to </a:t>
            </a:r>
            <a:r>
              <a:rPr sz="1600" spc="-10" dirty="0">
                <a:latin typeface="Calibri"/>
                <a:cs typeface="Calibri"/>
              </a:rPr>
              <a:t>see </a:t>
            </a:r>
            <a:r>
              <a:rPr sz="1600" spc="5" dirty="0">
                <a:latin typeface="Calibri"/>
                <a:cs typeface="Calibri"/>
              </a:rPr>
              <a:t>the </a:t>
            </a:r>
            <a:r>
              <a:rPr sz="1600" spc="-5" dirty="0">
                <a:latin typeface="Calibri"/>
                <a:cs typeface="Calibri"/>
              </a:rPr>
              <a:t>live count of words and symbols that have been  placed inside </a:t>
            </a:r>
            <a:r>
              <a:rPr sz="1600" spc="-10" dirty="0">
                <a:latin typeface="Calibri"/>
                <a:cs typeface="Calibri"/>
              </a:rPr>
              <a:t>our </a:t>
            </a:r>
            <a:r>
              <a:rPr sz="1600" spc="-5" dirty="0">
                <a:latin typeface="Calibri"/>
                <a:cs typeface="Calibri"/>
              </a:rPr>
              <a:t>document or the ones that are being placed live. The related  Icon is also </a:t>
            </a:r>
            <a:r>
              <a:rPr sz="1600" spc="-10" dirty="0">
                <a:latin typeface="Calibri"/>
                <a:cs typeface="Calibri"/>
              </a:rPr>
              <a:t>used </a:t>
            </a:r>
            <a:r>
              <a:rPr sz="1600" dirty="0">
                <a:latin typeface="Calibri"/>
                <a:cs typeface="Calibri"/>
              </a:rPr>
              <a:t>to </a:t>
            </a:r>
            <a:r>
              <a:rPr sz="1600" spc="-5" dirty="0">
                <a:latin typeface="Calibri"/>
                <a:cs typeface="Calibri"/>
              </a:rPr>
              <a:t>indicate a </a:t>
            </a:r>
            <a:r>
              <a:rPr sz="1600" spc="-10" dirty="0">
                <a:latin typeface="Calibri"/>
                <a:cs typeface="Calibri"/>
              </a:rPr>
              <a:t>user </a:t>
            </a:r>
            <a:r>
              <a:rPr sz="1600" dirty="0">
                <a:latin typeface="Calibri"/>
                <a:cs typeface="Calibri"/>
              </a:rPr>
              <a:t>of </a:t>
            </a:r>
            <a:r>
              <a:rPr sz="1600" spc="-5" dirty="0">
                <a:latin typeface="Calibri"/>
                <a:cs typeface="Calibri"/>
              </a:rPr>
              <a:t>what action will be performed </a:t>
            </a:r>
            <a:r>
              <a:rPr sz="1600" dirty="0">
                <a:latin typeface="Calibri"/>
                <a:cs typeface="Calibri"/>
              </a:rPr>
              <a:t>when </a:t>
            </a:r>
            <a:r>
              <a:rPr sz="1600" spc="-5" dirty="0">
                <a:latin typeface="Calibri"/>
                <a:cs typeface="Calibri"/>
              </a:rPr>
              <a:t>icon is  triggered by clicking or by triggering the </a:t>
            </a:r>
            <a:r>
              <a:rPr sz="1600" dirty="0">
                <a:latin typeface="Calibri"/>
                <a:cs typeface="Calibri"/>
              </a:rPr>
              <a:t>shortcut. </a:t>
            </a:r>
            <a:r>
              <a:rPr sz="1600" spc="-10" dirty="0">
                <a:latin typeface="Calibri"/>
                <a:cs typeface="Calibri"/>
              </a:rPr>
              <a:t>When </a:t>
            </a:r>
            <a:r>
              <a:rPr sz="1600" spc="-5" dirty="0">
                <a:latin typeface="Calibri"/>
                <a:cs typeface="Calibri"/>
              </a:rPr>
              <a:t>hovered </a:t>
            </a:r>
            <a:r>
              <a:rPr sz="1600" dirty="0">
                <a:latin typeface="Calibri"/>
                <a:cs typeface="Calibri"/>
              </a:rPr>
              <a:t>over </a:t>
            </a:r>
            <a:r>
              <a:rPr sz="1600" spc="-5" dirty="0">
                <a:latin typeface="Calibri"/>
                <a:cs typeface="Calibri"/>
              </a:rPr>
              <a:t>the mouse  we get a glimpse of what the icon is about and a text is displayed inside a status  bar </a:t>
            </a:r>
            <a:r>
              <a:rPr sz="1600" b="1" spc="-5" dirty="0">
                <a:latin typeface="Calibri"/>
                <a:cs typeface="Calibri"/>
              </a:rPr>
              <a:t>“See Word/Symbol</a:t>
            </a:r>
            <a:r>
              <a:rPr sz="1600" b="1" dirty="0">
                <a:latin typeface="Calibri"/>
                <a:cs typeface="Calibri"/>
              </a:rPr>
              <a:t> </a:t>
            </a:r>
            <a:r>
              <a:rPr sz="1600" b="1" spc="-5" dirty="0">
                <a:latin typeface="Calibri"/>
                <a:cs typeface="Calibri"/>
              </a:rPr>
              <a:t>Count”.</a:t>
            </a:r>
            <a:endParaRPr sz="16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400" b="1" spc="-5" dirty="0">
                <a:latin typeface="Calibri"/>
                <a:cs typeface="Calibri"/>
              </a:rPr>
              <a:t>24. </a:t>
            </a:r>
            <a:r>
              <a:rPr lang="en-US" sz="2400" b="1" u="sng" spc="-5" dirty="0">
                <a:latin typeface="Calibri"/>
                <a:cs typeface="Calibri"/>
              </a:rPr>
              <a:t>INSERTING TABLES:</a:t>
            </a:r>
            <a:endParaRPr lang="en-US" sz="2400" dirty="0">
              <a:latin typeface="Calibri"/>
              <a:cs typeface="Calibri"/>
            </a:endParaRPr>
          </a:p>
          <a:p>
            <a:pPr marL="76200">
              <a:lnSpc>
                <a:spcPct val="100000"/>
              </a:lnSpc>
              <a:spcBef>
                <a:spcPts val="100"/>
              </a:spcBef>
            </a:pPr>
            <a:r>
              <a:rPr sz="1600" spc="-5" dirty="0">
                <a:latin typeface="Calibri"/>
                <a:cs typeface="Calibri"/>
              </a:rPr>
              <a:t>WE </a:t>
            </a:r>
            <a:r>
              <a:rPr sz="1600" spc="-10" dirty="0">
                <a:latin typeface="Calibri"/>
                <a:cs typeface="Calibri"/>
              </a:rPr>
              <a:t>can </a:t>
            </a:r>
            <a:r>
              <a:rPr sz="1600" spc="-5" dirty="0">
                <a:latin typeface="Calibri"/>
                <a:cs typeface="Calibri"/>
              </a:rPr>
              <a:t>create a table inside </a:t>
            </a:r>
            <a:r>
              <a:rPr sz="1600" spc="-10" dirty="0">
                <a:latin typeface="Calibri"/>
                <a:cs typeface="Calibri"/>
              </a:rPr>
              <a:t>our </a:t>
            </a:r>
            <a:r>
              <a:rPr sz="1600" spc="-5" dirty="0">
                <a:latin typeface="Calibri"/>
                <a:cs typeface="Calibri"/>
              </a:rPr>
              <a:t>document by clicking on the </a:t>
            </a:r>
            <a:r>
              <a:rPr sz="1600" spc="-10" dirty="0">
                <a:latin typeface="Calibri"/>
                <a:cs typeface="Calibri"/>
              </a:rPr>
              <a:t>new </a:t>
            </a:r>
            <a:r>
              <a:rPr sz="1600" spc="-5" dirty="0">
                <a:latin typeface="Calibri"/>
                <a:cs typeface="Calibri"/>
              </a:rPr>
              <a:t>icon from</a:t>
            </a:r>
            <a:r>
              <a:rPr sz="1600" spc="15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the</a:t>
            </a:r>
            <a:endParaRPr sz="1600" dirty="0">
              <a:latin typeface="Calibri"/>
              <a:cs typeface="Calibri"/>
            </a:endParaRPr>
          </a:p>
          <a:p>
            <a:pPr marL="76200" marR="5080">
              <a:lnSpc>
                <a:spcPct val="152500"/>
              </a:lnSpc>
            </a:pPr>
            <a:r>
              <a:rPr sz="1600" spc="-5" dirty="0">
                <a:latin typeface="Calibri"/>
                <a:cs typeface="Calibri"/>
              </a:rPr>
              <a:t>toolbar or from the menu bar. We can also </a:t>
            </a:r>
            <a:r>
              <a:rPr sz="1600" spc="-10" dirty="0">
                <a:latin typeface="Calibri"/>
                <a:cs typeface="Calibri"/>
              </a:rPr>
              <a:t>use </a:t>
            </a:r>
            <a:r>
              <a:rPr sz="1600" b="1" spc="-5" dirty="0">
                <a:latin typeface="Calibri"/>
                <a:cs typeface="Calibri"/>
              </a:rPr>
              <a:t>Ctrl-T </a:t>
            </a:r>
            <a:r>
              <a:rPr sz="1600" spc="-5" dirty="0">
                <a:latin typeface="Calibri"/>
                <a:cs typeface="Calibri"/>
              </a:rPr>
              <a:t>shortcut key to create a  table inside </a:t>
            </a:r>
            <a:r>
              <a:rPr sz="1600" spc="-10" dirty="0">
                <a:latin typeface="Calibri"/>
                <a:cs typeface="Calibri"/>
              </a:rPr>
              <a:t>our </a:t>
            </a:r>
            <a:r>
              <a:rPr sz="1600" spc="-5" dirty="0">
                <a:latin typeface="Calibri"/>
                <a:cs typeface="Calibri"/>
              </a:rPr>
              <a:t>already </a:t>
            </a:r>
            <a:r>
              <a:rPr sz="1600" spc="-10" dirty="0">
                <a:latin typeface="Calibri"/>
                <a:cs typeface="Calibri"/>
              </a:rPr>
              <a:t>running </a:t>
            </a:r>
            <a:r>
              <a:rPr sz="1600" dirty="0">
                <a:latin typeface="Calibri"/>
                <a:cs typeface="Calibri"/>
              </a:rPr>
              <a:t>document. </a:t>
            </a:r>
            <a:r>
              <a:rPr sz="1600" spc="-5" dirty="0">
                <a:latin typeface="Calibri"/>
                <a:cs typeface="Calibri"/>
              </a:rPr>
              <a:t>When we </a:t>
            </a:r>
            <a:r>
              <a:rPr sz="1600" dirty="0">
                <a:latin typeface="Calibri"/>
                <a:cs typeface="Calibri"/>
              </a:rPr>
              <a:t>trigger </a:t>
            </a:r>
            <a:r>
              <a:rPr sz="1600" spc="-5" dirty="0">
                <a:latin typeface="Calibri"/>
                <a:cs typeface="Calibri"/>
              </a:rPr>
              <a:t>the table function  inside </a:t>
            </a:r>
            <a:r>
              <a:rPr sz="1600" spc="-10" dirty="0">
                <a:latin typeface="Calibri"/>
                <a:cs typeface="Calibri"/>
              </a:rPr>
              <a:t>our </a:t>
            </a:r>
            <a:r>
              <a:rPr sz="1600" spc="-5" dirty="0">
                <a:latin typeface="Calibri"/>
                <a:cs typeface="Calibri"/>
              </a:rPr>
              <a:t>document a dialog appears comprises of information related to  inserting a table </a:t>
            </a:r>
            <a:r>
              <a:rPr sz="1600" spc="-10" dirty="0">
                <a:latin typeface="Calibri"/>
                <a:cs typeface="Calibri"/>
              </a:rPr>
              <a:t>such </a:t>
            </a:r>
            <a:r>
              <a:rPr sz="1600" spc="-5" dirty="0">
                <a:latin typeface="Calibri"/>
                <a:cs typeface="Calibri"/>
              </a:rPr>
              <a:t>as (Number of </a:t>
            </a:r>
            <a:r>
              <a:rPr sz="1600" spc="-10" dirty="0">
                <a:latin typeface="Calibri"/>
                <a:cs typeface="Calibri"/>
              </a:rPr>
              <a:t>rows </a:t>
            </a:r>
            <a:r>
              <a:rPr sz="1600" spc="-5" dirty="0">
                <a:latin typeface="Calibri"/>
                <a:cs typeface="Calibri"/>
              </a:rPr>
              <a:t>to insert, </a:t>
            </a:r>
            <a:r>
              <a:rPr sz="1600" dirty="0">
                <a:latin typeface="Calibri"/>
                <a:cs typeface="Calibri"/>
              </a:rPr>
              <a:t>Number </a:t>
            </a:r>
            <a:r>
              <a:rPr sz="1600" spc="-5" dirty="0">
                <a:latin typeface="Calibri"/>
                <a:cs typeface="Calibri"/>
              </a:rPr>
              <a:t>of columns </a:t>
            </a:r>
            <a:r>
              <a:rPr sz="1600" dirty="0">
                <a:latin typeface="Calibri"/>
                <a:cs typeface="Calibri"/>
              </a:rPr>
              <a:t>to </a:t>
            </a:r>
            <a:r>
              <a:rPr sz="1600" spc="-5" dirty="0">
                <a:latin typeface="Calibri"/>
                <a:cs typeface="Calibri"/>
              </a:rPr>
              <a:t>insert,  </a:t>
            </a:r>
            <a:r>
              <a:rPr sz="1600" spc="-10" dirty="0">
                <a:latin typeface="Calibri"/>
                <a:cs typeface="Calibri"/>
              </a:rPr>
              <a:t>Cell </a:t>
            </a:r>
            <a:r>
              <a:rPr sz="1600" spc="-5" dirty="0">
                <a:latin typeface="Calibri"/>
                <a:cs typeface="Calibri"/>
              </a:rPr>
              <a:t>padding in points and Cell spacing). The related </a:t>
            </a:r>
            <a:r>
              <a:rPr sz="1600" dirty="0">
                <a:latin typeface="Calibri"/>
                <a:cs typeface="Calibri"/>
              </a:rPr>
              <a:t>Icon is </a:t>
            </a:r>
            <a:r>
              <a:rPr sz="1600" spc="-5" dirty="0">
                <a:latin typeface="Calibri"/>
                <a:cs typeface="Calibri"/>
              </a:rPr>
              <a:t>also </a:t>
            </a:r>
            <a:r>
              <a:rPr sz="1600" spc="-10" dirty="0">
                <a:latin typeface="Calibri"/>
                <a:cs typeface="Calibri"/>
              </a:rPr>
              <a:t>used </a:t>
            </a:r>
            <a:r>
              <a:rPr sz="1600" spc="-5" dirty="0">
                <a:latin typeface="Calibri"/>
                <a:cs typeface="Calibri"/>
              </a:rPr>
              <a:t>to </a:t>
            </a:r>
            <a:r>
              <a:rPr sz="1600" dirty="0">
                <a:latin typeface="Calibri"/>
                <a:cs typeface="Calibri"/>
              </a:rPr>
              <a:t>indicate </a:t>
            </a:r>
            <a:r>
              <a:rPr sz="1600" spc="-5" dirty="0">
                <a:latin typeface="Calibri"/>
                <a:cs typeface="Calibri"/>
              </a:rPr>
              <a:t>a  </a:t>
            </a:r>
            <a:r>
              <a:rPr sz="1600" spc="-10" dirty="0">
                <a:latin typeface="Calibri"/>
                <a:cs typeface="Calibri"/>
              </a:rPr>
              <a:t>user </a:t>
            </a:r>
            <a:r>
              <a:rPr sz="1600" spc="-5" dirty="0">
                <a:latin typeface="Calibri"/>
                <a:cs typeface="Calibri"/>
              </a:rPr>
              <a:t>of what action will be performed when icon is triggered </a:t>
            </a:r>
            <a:r>
              <a:rPr sz="1600" dirty="0">
                <a:latin typeface="Calibri"/>
                <a:cs typeface="Calibri"/>
              </a:rPr>
              <a:t>by </a:t>
            </a:r>
            <a:r>
              <a:rPr sz="1600" spc="-5" dirty="0">
                <a:latin typeface="Calibri"/>
                <a:cs typeface="Calibri"/>
              </a:rPr>
              <a:t>clicking </a:t>
            </a:r>
            <a:r>
              <a:rPr sz="1600" dirty="0">
                <a:latin typeface="Calibri"/>
                <a:cs typeface="Calibri"/>
              </a:rPr>
              <a:t>or</a:t>
            </a:r>
            <a:r>
              <a:rPr sz="1600" spc="7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by</a:t>
            </a:r>
            <a:endParaRPr sz="1600" dirty="0">
              <a:latin typeface="Calibri"/>
              <a:cs typeface="Calibri"/>
            </a:endParaRPr>
          </a:p>
          <a:p>
            <a:pPr marL="76200" marR="76200">
              <a:lnSpc>
                <a:spcPct val="152600"/>
              </a:lnSpc>
              <a:spcBef>
                <a:spcPts val="10"/>
              </a:spcBef>
            </a:pPr>
            <a:r>
              <a:rPr sz="1600" spc="-5" dirty="0">
                <a:latin typeface="Calibri"/>
                <a:cs typeface="Calibri"/>
              </a:rPr>
              <a:t>triggering the shortcut. </a:t>
            </a:r>
            <a:r>
              <a:rPr sz="1600" spc="-10" dirty="0">
                <a:latin typeface="Calibri"/>
                <a:cs typeface="Calibri"/>
              </a:rPr>
              <a:t>When </a:t>
            </a:r>
            <a:r>
              <a:rPr sz="1600" spc="-5" dirty="0">
                <a:latin typeface="Calibri"/>
                <a:cs typeface="Calibri"/>
              </a:rPr>
              <a:t>hovered over the mouse we get a glimpse of what  the icon </a:t>
            </a:r>
            <a:r>
              <a:rPr sz="1600" dirty="0">
                <a:latin typeface="Calibri"/>
                <a:cs typeface="Calibri"/>
              </a:rPr>
              <a:t>is </a:t>
            </a:r>
            <a:r>
              <a:rPr sz="1600" spc="-5" dirty="0">
                <a:latin typeface="Calibri"/>
                <a:cs typeface="Calibri"/>
              </a:rPr>
              <a:t>about and a text is displayed inside a status bar </a:t>
            </a:r>
            <a:r>
              <a:rPr sz="1600" b="1" spc="-5" dirty="0">
                <a:latin typeface="Calibri"/>
                <a:cs typeface="Calibri"/>
              </a:rPr>
              <a:t>“Insert a table in a  document”.</a:t>
            </a:r>
            <a:endParaRPr sz="1600" dirty="0">
              <a:latin typeface="Calibri"/>
              <a:cs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20700" y="904989"/>
            <a:ext cx="6565900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sz="2400" b="1" spc="-5" dirty="0">
                <a:latin typeface="Calibri"/>
                <a:cs typeface="Calibri"/>
              </a:rPr>
              <a:t>25. </a:t>
            </a:r>
            <a:r>
              <a:rPr lang="en-US" sz="2400" b="1" u="sng" spc="-5" dirty="0">
                <a:latin typeface="Calibri"/>
                <a:cs typeface="Calibri"/>
              </a:rPr>
              <a:t>INSERTING IMAGES:</a:t>
            </a:r>
            <a:br>
              <a:rPr lang="en-US" sz="2400" dirty="0">
                <a:latin typeface="Calibri"/>
                <a:cs typeface="Calibri"/>
              </a:rPr>
            </a:br>
            <a:endParaRPr sz="2400" spc="-10" dirty="0"/>
          </a:p>
        </p:txBody>
      </p:sp>
      <p:sp>
        <p:nvSpPr>
          <p:cNvPr id="3" name="object 3"/>
          <p:cNvSpPr txBox="1"/>
          <p:nvPr/>
        </p:nvSpPr>
        <p:spPr>
          <a:xfrm>
            <a:off x="444500" y="1312545"/>
            <a:ext cx="6788150" cy="82667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6200" marR="5080">
              <a:lnSpc>
                <a:spcPct val="152600"/>
              </a:lnSpc>
              <a:spcBef>
                <a:spcPts val="100"/>
              </a:spcBef>
            </a:pPr>
            <a:r>
              <a:rPr sz="1600" spc="-5" dirty="0">
                <a:latin typeface="Calibri"/>
                <a:cs typeface="Calibri"/>
              </a:rPr>
              <a:t>WE </a:t>
            </a:r>
            <a:r>
              <a:rPr sz="1600" spc="-10" dirty="0">
                <a:latin typeface="Calibri"/>
                <a:cs typeface="Calibri"/>
              </a:rPr>
              <a:t>can </a:t>
            </a:r>
            <a:r>
              <a:rPr sz="1600" spc="-5" dirty="0">
                <a:latin typeface="Calibri"/>
                <a:cs typeface="Calibri"/>
              </a:rPr>
              <a:t>insert </a:t>
            </a:r>
            <a:r>
              <a:rPr sz="1600" dirty="0">
                <a:latin typeface="Calibri"/>
                <a:cs typeface="Calibri"/>
              </a:rPr>
              <a:t>images </a:t>
            </a:r>
            <a:r>
              <a:rPr sz="1600" spc="-5" dirty="0">
                <a:latin typeface="Calibri"/>
                <a:cs typeface="Calibri"/>
              </a:rPr>
              <a:t>or multiple images inside </a:t>
            </a:r>
            <a:r>
              <a:rPr sz="1600" spc="-10" dirty="0">
                <a:latin typeface="Calibri"/>
                <a:cs typeface="Calibri"/>
              </a:rPr>
              <a:t>our </a:t>
            </a:r>
            <a:r>
              <a:rPr sz="1600" spc="-5" dirty="0">
                <a:latin typeface="Calibri"/>
                <a:cs typeface="Calibri"/>
              </a:rPr>
              <a:t>document </a:t>
            </a:r>
            <a:r>
              <a:rPr sz="1600" dirty="0">
                <a:latin typeface="Calibri"/>
                <a:cs typeface="Calibri"/>
              </a:rPr>
              <a:t>by </a:t>
            </a:r>
            <a:r>
              <a:rPr sz="1600" spc="-5" dirty="0">
                <a:latin typeface="Calibri"/>
                <a:cs typeface="Calibri"/>
              </a:rPr>
              <a:t>clicking on </a:t>
            </a:r>
            <a:r>
              <a:rPr sz="1600" spc="-10" dirty="0">
                <a:latin typeface="Calibri"/>
                <a:cs typeface="Calibri"/>
              </a:rPr>
              <a:t>the  Insert </a:t>
            </a:r>
            <a:r>
              <a:rPr sz="1600" spc="-5" dirty="0">
                <a:latin typeface="Calibri"/>
                <a:cs typeface="Calibri"/>
              </a:rPr>
              <a:t>Image icon from </a:t>
            </a:r>
            <a:r>
              <a:rPr sz="1600" dirty="0">
                <a:latin typeface="Calibri"/>
                <a:cs typeface="Calibri"/>
              </a:rPr>
              <a:t>the </a:t>
            </a:r>
            <a:r>
              <a:rPr sz="1600" spc="-5" dirty="0">
                <a:latin typeface="Calibri"/>
                <a:cs typeface="Calibri"/>
              </a:rPr>
              <a:t>toolbar </a:t>
            </a:r>
            <a:r>
              <a:rPr sz="1600" dirty="0">
                <a:latin typeface="Calibri"/>
                <a:cs typeface="Calibri"/>
              </a:rPr>
              <a:t>or </a:t>
            </a:r>
            <a:r>
              <a:rPr sz="1600" spc="-10" dirty="0">
                <a:latin typeface="Calibri"/>
                <a:cs typeface="Calibri"/>
              </a:rPr>
              <a:t>from </a:t>
            </a:r>
            <a:r>
              <a:rPr sz="1600" spc="-5" dirty="0">
                <a:latin typeface="Calibri"/>
                <a:cs typeface="Calibri"/>
              </a:rPr>
              <a:t>the menu bar. </a:t>
            </a:r>
            <a:r>
              <a:rPr sz="1600" spc="-10" dirty="0">
                <a:latin typeface="Calibri"/>
                <a:cs typeface="Calibri"/>
              </a:rPr>
              <a:t>We </a:t>
            </a:r>
            <a:r>
              <a:rPr sz="1600" spc="-5" dirty="0">
                <a:latin typeface="Calibri"/>
                <a:cs typeface="Calibri"/>
              </a:rPr>
              <a:t>can also use </a:t>
            </a:r>
            <a:r>
              <a:rPr sz="1600" b="1" spc="-5" dirty="0">
                <a:latin typeface="Calibri"/>
                <a:cs typeface="Calibri"/>
              </a:rPr>
              <a:t>Ctrl-I  </a:t>
            </a:r>
            <a:r>
              <a:rPr sz="1600" spc="-10" dirty="0">
                <a:latin typeface="Calibri"/>
                <a:cs typeface="Calibri"/>
              </a:rPr>
              <a:t>shortcut key </a:t>
            </a:r>
            <a:r>
              <a:rPr sz="1600" spc="-5" dirty="0">
                <a:latin typeface="Calibri"/>
                <a:cs typeface="Calibri"/>
              </a:rPr>
              <a:t>to </a:t>
            </a:r>
            <a:r>
              <a:rPr sz="1600" spc="-10" dirty="0">
                <a:latin typeface="Calibri"/>
                <a:cs typeface="Calibri"/>
              </a:rPr>
              <a:t>insert </a:t>
            </a:r>
            <a:r>
              <a:rPr sz="1600" spc="-5" dirty="0">
                <a:latin typeface="Calibri"/>
                <a:cs typeface="Calibri"/>
              </a:rPr>
              <a:t>an image. A file </a:t>
            </a:r>
            <a:r>
              <a:rPr sz="1600" spc="-10" dirty="0">
                <a:latin typeface="Calibri"/>
                <a:cs typeface="Calibri"/>
              </a:rPr>
              <a:t>open </a:t>
            </a:r>
            <a:r>
              <a:rPr sz="1600" spc="-5" dirty="0">
                <a:latin typeface="Calibri"/>
                <a:cs typeface="Calibri"/>
              </a:rPr>
              <a:t>dialog will appear and </a:t>
            </a:r>
            <a:r>
              <a:rPr sz="1600" dirty="0">
                <a:latin typeface="Calibri"/>
                <a:cs typeface="Calibri"/>
              </a:rPr>
              <a:t>we </a:t>
            </a:r>
            <a:r>
              <a:rPr sz="1600" spc="-10" dirty="0">
                <a:latin typeface="Calibri"/>
                <a:cs typeface="Calibri"/>
              </a:rPr>
              <a:t>can </a:t>
            </a:r>
            <a:r>
              <a:rPr sz="1600" spc="-5" dirty="0">
                <a:latin typeface="Calibri"/>
                <a:cs typeface="Calibri"/>
              </a:rPr>
              <a:t>explore  the images to insert. An image can </a:t>
            </a:r>
            <a:r>
              <a:rPr sz="1600" spc="5" dirty="0">
                <a:latin typeface="Calibri"/>
                <a:cs typeface="Calibri"/>
              </a:rPr>
              <a:t>be </a:t>
            </a:r>
            <a:r>
              <a:rPr sz="1600" spc="-5" dirty="0">
                <a:latin typeface="Calibri"/>
                <a:cs typeface="Calibri"/>
              </a:rPr>
              <a:t>of types (png, jpeg, </a:t>
            </a:r>
            <a:r>
              <a:rPr sz="1600" dirty="0">
                <a:latin typeface="Calibri"/>
                <a:cs typeface="Calibri"/>
              </a:rPr>
              <a:t>gif, </a:t>
            </a:r>
            <a:r>
              <a:rPr sz="1600" spc="-10" dirty="0">
                <a:latin typeface="Calibri"/>
                <a:cs typeface="Calibri"/>
              </a:rPr>
              <a:t>bump, </a:t>
            </a:r>
            <a:r>
              <a:rPr sz="1600" dirty="0">
                <a:latin typeface="Calibri"/>
                <a:cs typeface="Calibri"/>
              </a:rPr>
              <a:t>etc.). </a:t>
            </a:r>
            <a:r>
              <a:rPr sz="1600" spc="-10" dirty="0">
                <a:latin typeface="Calibri"/>
                <a:cs typeface="Calibri"/>
              </a:rPr>
              <a:t>The  </a:t>
            </a:r>
            <a:r>
              <a:rPr sz="1600" spc="-5" dirty="0">
                <a:latin typeface="Calibri"/>
                <a:cs typeface="Calibri"/>
              </a:rPr>
              <a:t>related Icon </a:t>
            </a:r>
            <a:r>
              <a:rPr sz="1600" dirty="0">
                <a:latin typeface="Calibri"/>
                <a:cs typeface="Calibri"/>
              </a:rPr>
              <a:t>is </a:t>
            </a:r>
            <a:r>
              <a:rPr sz="1600" spc="-5" dirty="0">
                <a:latin typeface="Calibri"/>
                <a:cs typeface="Calibri"/>
              </a:rPr>
              <a:t>also </a:t>
            </a:r>
            <a:r>
              <a:rPr sz="1600" spc="-10" dirty="0">
                <a:latin typeface="Calibri"/>
                <a:cs typeface="Calibri"/>
              </a:rPr>
              <a:t>used </a:t>
            </a:r>
            <a:r>
              <a:rPr sz="1600" spc="-5" dirty="0">
                <a:latin typeface="Calibri"/>
                <a:cs typeface="Calibri"/>
              </a:rPr>
              <a:t>to </a:t>
            </a:r>
            <a:r>
              <a:rPr sz="1600" dirty="0">
                <a:latin typeface="Calibri"/>
                <a:cs typeface="Calibri"/>
              </a:rPr>
              <a:t>indicate </a:t>
            </a:r>
            <a:r>
              <a:rPr sz="1600" spc="-5" dirty="0">
                <a:latin typeface="Calibri"/>
                <a:cs typeface="Calibri"/>
              </a:rPr>
              <a:t>a </a:t>
            </a:r>
            <a:r>
              <a:rPr sz="1600" spc="-10" dirty="0">
                <a:latin typeface="Calibri"/>
                <a:cs typeface="Calibri"/>
              </a:rPr>
              <a:t>user </a:t>
            </a:r>
            <a:r>
              <a:rPr sz="1600" spc="-5" dirty="0">
                <a:latin typeface="Calibri"/>
                <a:cs typeface="Calibri"/>
              </a:rPr>
              <a:t>of what action will be performed  when icon </a:t>
            </a:r>
            <a:r>
              <a:rPr sz="1600" dirty="0">
                <a:latin typeface="Calibri"/>
                <a:cs typeface="Calibri"/>
              </a:rPr>
              <a:t>is </a:t>
            </a:r>
            <a:r>
              <a:rPr sz="1600" spc="-5" dirty="0">
                <a:latin typeface="Calibri"/>
                <a:cs typeface="Calibri"/>
              </a:rPr>
              <a:t>triggered by clicking </a:t>
            </a:r>
            <a:r>
              <a:rPr sz="1600" dirty="0">
                <a:latin typeface="Calibri"/>
                <a:cs typeface="Calibri"/>
              </a:rPr>
              <a:t>or by </a:t>
            </a:r>
            <a:r>
              <a:rPr sz="1600" spc="-5" dirty="0">
                <a:latin typeface="Calibri"/>
                <a:cs typeface="Calibri"/>
              </a:rPr>
              <a:t>triggering the shortcut. </a:t>
            </a:r>
            <a:r>
              <a:rPr sz="1600" spc="-10" dirty="0">
                <a:latin typeface="Calibri"/>
                <a:cs typeface="Calibri"/>
              </a:rPr>
              <a:t>When </a:t>
            </a:r>
            <a:r>
              <a:rPr sz="1600" spc="-5" dirty="0">
                <a:latin typeface="Calibri"/>
                <a:cs typeface="Calibri"/>
              </a:rPr>
              <a:t>hovered  </a:t>
            </a:r>
            <a:r>
              <a:rPr sz="1600" spc="-10" dirty="0">
                <a:latin typeface="Calibri"/>
                <a:cs typeface="Calibri"/>
              </a:rPr>
              <a:t>over </a:t>
            </a:r>
            <a:r>
              <a:rPr sz="1600" spc="-5" dirty="0">
                <a:latin typeface="Calibri"/>
                <a:cs typeface="Calibri"/>
              </a:rPr>
              <a:t>the </a:t>
            </a:r>
            <a:r>
              <a:rPr sz="1600" spc="-10" dirty="0">
                <a:latin typeface="Calibri"/>
                <a:cs typeface="Calibri"/>
              </a:rPr>
              <a:t>mouse </a:t>
            </a:r>
            <a:r>
              <a:rPr sz="1600" dirty="0">
                <a:latin typeface="Calibri"/>
                <a:cs typeface="Calibri"/>
              </a:rPr>
              <a:t>we </a:t>
            </a:r>
            <a:r>
              <a:rPr sz="1600" spc="-5" dirty="0">
                <a:latin typeface="Calibri"/>
                <a:cs typeface="Calibri"/>
              </a:rPr>
              <a:t>get a glimpse </a:t>
            </a:r>
            <a:r>
              <a:rPr sz="1600" spc="-10" dirty="0">
                <a:latin typeface="Calibri"/>
                <a:cs typeface="Calibri"/>
              </a:rPr>
              <a:t>of </a:t>
            </a:r>
            <a:r>
              <a:rPr sz="1600" spc="-5" dirty="0">
                <a:latin typeface="Calibri"/>
                <a:cs typeface="Calibri"/>
              </a:rPr>
              <a:t>what the icon is about and a text is displayed  inside a status bar </a:t>
            </a:r>
            <a:r>
              <a:rPr sz="1600" b="1" spc="-5" dirty="0">
                <a:latin typeface="Calibri"/>
                <a:cs typeface="Calibri"/>
              </a:rPr>
              <a:t>“Insert</a:t>
            </a:r>
            <a:r>
              <a:rPr sz="1600" b="1" spc="10" dirty="0">
                <a:latin typeface="Calibri"/>
                <a:cs typeface="Calibri"/>
              </a:rPr>
              <a:t> </a:t>
            </a:r>
            <a:r>
              <a:rPr sz="1600" b="1" spc="-5" dirty="0">
                <a:latin typeface="Calibri"/>
                <a:cs typeface="Calibri"/>
              </a:rPr>
              <a:t>Image”.</a:t>
            </a:r>
            <a:endParaRPr sz="1600" dirty="0">
              <a:latin typeface="Calibri"/>
              <a:cs typeface="Calibri"/>
            </a:endParaRPr>
          </a:p>
          <a:p>
            <a:pPr marL="471170" indent="-459105">
              <a:spcBef>
                <a:spcPts val="965"/>
              </a:spcBef>
              <a:buFontTx/>
              <a:buAutoNum type="arabicPeriod" startAt="26"/>
              <a:tabLst>
                <a:tab pos="471805" algn="l"/>
              </a:tabLst>
            </a:pPr>
            <a:r>
              <a:rPr lang="en-US" sz="2400" b="1" u="sng" spc="-5" dirty="0">
                <a:latin typeface="Calibri"/>
                <a:cs typeface="Calibri"/>
              </a:rPr>
              <a:t>INSERTING BULLETED LISTS:</a:t>
            </a:r>
            <a:endParaRPr sz="2400" dirty="0">
              <a:latin typeface="Calibri"/>
              <a:cs typeface="Calibri"/>
            </a:endParaRPr>
          </a:p>
          <a:p>
            <a:pPr marL="76200">
              <a:lnSpc>
                <a:spcPct val="100000"/>
              </a:lnSpc>
              <a:spcBef>
                <a:spcPts val="90"/>
              </a:spcBef>
            </a:pPr>
            <a:r>
              <a:rPr sz="1600" spc="-5" dirty="0">
                <a:latin typeface="Calibri"/>
                <a:cs typeface="Calibri"/>
              </a:rPr>
              <a:t>WE </a:t>
            </a:r>
            <a:r>
              <a:rPr sz="1600" spc="-10" dirty="0">
                <a:latin typeface="Calibri"/>
                <a:cs typeface="Calibri"/>
              </a:rPr>
              <a:t>can </a:t>
            </a:r>
            <a:r>
              <a:rPr sz="1600" spc="-5" dirty="0">
                <a:latin typeface="Calibri"/>
                <a:cs typeface="Calibri"/>
              </a:rPr>
              <a:t>insert bullet points list in </a:t>
            </a:r>
            <a:r>
              <a:rPr sz="1600" spc="-10" dirty="0">
                <a:latin typeface="Calibri"/>
                <a:cs typeface="Calibri"/>
              </a:rPr>
              <a:t>our </a:t>
            </a:r>
            <a:r>
              <a:rPr sz="1600" spc="-5" dirty="0">
                <a:latin typeface="Calibri"/>
                <a:cs typeface="Calibri"/>
              </a:rPr>
              <a:t>document by clicking on the Bulleted</a:t>
            </a:r>
            <a:r>
              <a:rPr sz="1600" spc="16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list</a:t>
            </a:r>
            <a:endParaRPr sz="1600" dirty="0">
              <a:latin typeface="Calibri"/>
              <a:cs typeface="Calibri"/>
            </a:endParaRPr>
          </a:p>
          <a:p>
            <a:pPr marL="76200" marR="30480">
              <a:lnSpc>
                <a:spcPct val="152500"/>
              </a:lnSpc>
              <a:spcBef>
                <a:spcPts val="10"/>
              </a:spcBef>
            </a:pPr>
            <a:r>
              <a:rPr sz="1600" spc="-5" dirty="0">
                <a:latin typeface="Calibri"/>
                <a:cs typeface="Calibri"/>
              </a:rPr>
              <a:t>icon from the toolbar or from the menu bar. </a:t>
            </a:r>
            <a:r>
              <a:rPr sz="1600" dirty="0">
                <a:latin typeface="Calibri"/>
                <a:cs typeface="Calibri"/>
              </a:rPr>
              <a:t>We </a:t>
            </a:r>
            <a:r>
              <a:rPr sz="1600" spc="-10" dirty="0">
                <a:latin typeface="Calibri"/>
                <a:cs typeface="Calibri"/>
              </a:rPr>
              <a:t>can </a:t>
            </a:r>
            <a:r>
              <a:rPr sz="1600" dirty="0">
                <a:latin typeface="Calibri"/>
                <a:cs typeface="Calibri"/>
              </a:rPr>
              <a:t>also </a:t>
            </a:r>
            <a:r>
              <a:rPr sz="1600" spc="-10" dirty="0">
                <a:latin typeface="Calibri"/>
                <a:cs typeface="Calibri"/>
              </a:rPr>
              <a:t>use </a:t>
            </a:r>
            <a:r>
              <a:rPr sz="1600" b="1" spc="-5" dirty="0">
                <a:latin typeface="Calibri"/>
                <a:cs typeface="Calibri"/>
              </a:rPr>
              <a:t>Ctrl-Alt-B </a:t>
            </a:r>
            <a:r>
              <a:rPr sz="1600" spc="-10" dirty="0">
                <a:latin typeface="Calibri"/>
                <a:cs typeface="Calibri"/>
              </a:rPr>
              <a:t>shortcut  key </a:t>
            </a:r>
            <a:r>
              <a:rPr sz="1600" spc="-5" dirty="0">
                <a:latin typeface="Calibri"/>
                <a:cs typeface="Calibri"/>
              </a:rPr>
              <a:t>to </a:t>
            </a:r>
            <a:r>
              <a:rPr sz="1600" spc="-10" dirty="0">
                <a:latin typeface="Calibri"/>
                <a:cs typeface="Calibri"/>
              </a:rPr>
              <a:t>insert </a:t>
            </a:r>
            <a:r>
              <a:rPr sz="1600" spc="-5" dirty="0">
                <a:latin typeface="Calibri"/>
                <a:cs typeface="Calibri"/>
              </a:rPr>
              <a:t>a bullet points </a:t>
            </a:r>
            <a:r>
              <a:rPr sz="1600" dirty="0">
                <a:latin typeface="Calibri"/>
                <a:cs typeface="Calibri"/>
              </a:rPr>
              <a:t>list. </a:t>
            </a:r>
            <a:r>
              <a:rPr sz="1600" spc="-10" dirty="0">
                <a:latin typeface="Calibri"/>
                <a:cs typeface="Calibri"/>
              </a:rPr>
              <a:t>The </a:t>
            </a:r>
            <a:r>
              <a:rPr sz="1600" spc="-5" dirty="0">
                <a:latin typeface="Calibri"/>
                <a:cs typeface="Calibri"/>
              </a:rPr>
              <a:t>related Icon </a:t>
            </a:r>
            <a:r>
              <a:rPr sz="1600" dirty="0">
                <a:latin typeface="Calibri"/>
                <a:cs typeface="Calibri"/>
              </a:rPr>
              <a:t>is </a:t>
            </a:r>
            <a:r>
              <a:rPr sz="1600" spc="-5" dirty="0">
                <a:latin typeface="Calibri"/>
                <a:cs typeface="Calibri"/>
              </a:rPr>
              <a:t>also </a:t>
            </a:r>
            <a:r>
              <a:rPr sz="1600" spc="-10" dirty="0">
                <a:latin typeface="Calibri"/>
                <a:cs typeface="Calibri"/>
              </a:rPr>
              <a:t>used </a:t>
            </a:r>
            <a:r>
              <a:rPr sz="1600" spc="-5" dirty="0">
                <a:latin typeface="Calibri"/>
                <a:cs typeface="Calibri"/>
              </a:rPr>
              <a:t>to indicate a </a:t>
            </a:r>
            <a:r>
              <a:rPr sz="1600" dirty="0">
                <a:latin typeface="Calibri"/>
                <a:cs typeface="Calibri"/>
              </a:rPr>
              <a:t>user </a:t>
            </a:r>
            <a:r>
              <a:rPr sz="1600" spc="-10" dirty="0">
                <a:latin typeface="Calibri"/>
                <a:cs typeface="Calibri"/>
              </a:rPr>
              <a:t>of  </a:t>
            </a:r>
            <a:r>
              <a:rPr sz="1600" spc="-5" dirty="0">
                <a:latin typeface="Calibri"/>
                <a:cs typeface="Calibri"/>
              </a:rPr>
              <a:t>what action will </a:t>
            </a:r>
            <a:r>
              <a:rPr sz="1600" spc="-10" dirty="0">
                <a:latin typeface="Calibri"/>
                <a:cs typeface="Calibri"/>
              </a:rPr>
              <a:t>be </a:t>
            </a:r>
            <a:r>
              <a:rPr sz="1600" spc="-5" dirty="0">
                <a:latin typeface="Calibri"/>
                <a:cs typeface="Calibri"/>
              </a:rPr>
              <a:t>performed when icon </a:t>
            </a:r>
            <a:r>
              <a:rPr sz="1600" dirty="0">
                <a:latin typeface="Calibri"/>
                <a:cs typeface="Calibri"/>
              </a:rPr>
              <a:t>is </a:t>
            </a:r>
            <a:r>
              <a:rPr sz="1600" spc="-5" dirty="0">
                <a:latin typeface="Calibri"/>
                <a:cs typeface="Calibri"/>
              </a:rPr>
              <a:t>triggered </a:t>
            </a:r>
            <a:r>
              <a:rPr sz="1600" dirty="0">
                <a:latin typeface="Calibri"/>
                <a:cs typeface="Calibri"/>
              </a:rPr>
              <a:t>by </a:t>
            </a:r>
            <a:r>
              <a:rPr sz="1600" spc="-5" dirty="0">
                <a:latin typeface="Calibri"/>
                <a:cs typeface="Calibri"/>
              </a:rPr>
              <a:t>clicking or by triggering  the shortcut. </a:t>
            </a:r>
            <a:r>
              <a:rPr sz="1600" dirty="0">
                <a:latin typeface="Calibri"/>
                <a:cs typeface="Calibri"/>
              </a:rPr>
              <a:t>When </a:t>
            </a:r>
            <a:r>
              <a:rPr sz="1600" spc="-5" dirty="0">
                <a:latin typeface="Calibri"/>
                <a:cs typeface="Calibri"/>
              </a:rPr>
              <a:t>hovered over the mouse </a:t>
            </a:r>
            <a:r>
              <a:rPr sz="1600" dirty="0">
                <a:latin typeface="Calibri"/>
                <a:cs typeface="Calibri"/>
              </a:rPr>
              <a:t>we </a:t>
            </a:r>
            <a:r>
              <a:rPr sz="1600" spc="-5" dirty="0">
                <a:latin typeface="Calibri"/>
                <a:cs typeface="Calibri"/>
              </a:rPr>
              <a:t>get a glimpse </a:t>
            </a:r>
            <a:r>
              <a:rPr sz="1600" spc="-10" dirty="0">
                <a:latin typeface="Calibri"/>
                <a:cs typeface="Calibri"/>
              </a:rPr>
              <a:t>of </a:t>
            </a:r>
            <a:r>
              <a:rPr sz="1600" spc="-5" dirty="0">
                <a:latin typeface="Calibri"/>
                <a:cs typeface="Calibri"/>
              </a:rPr>
              <a:t>what the icon is  about and a text is displayed inside a status bar </a:t>
            </a:r>
            <a:r>
              <a:rPr sz="1600" b="1" spc="-5" dirty="0">
                <a:latin typeface="Calibri"/>
                <a:cs typeface="Calibri"/>
              </a:rPr>
              <a:t>“Insert Bulleted</a:t>
            </a:r>
            <a:r>
              <a:rPr sz="1600" b="1" spc="60" dirty="0">
                <a:latin typeface="Calibri"/>
                <a:cs typeface="Calibri"/>
              </a:rPr>
              <a:t> </a:t>
            </a:r>
            <a:r>
              <a:rPr sz="1600" b="1" dirty="0">
                <a:latin typeface="Calibri"/>
                <a:cs typeface="Calibri"/>
              </a:rPr>
              <a:t>list”.</a:t>
            </a:r>
            <a:endParaRPr sz="1600" dirty="0">
              <a:latin typeface="Calibri"/>
              <a:cs typeface="Calibri"/>
            </a:endParaRPr>
          </a:p>
          <a:p>
            <a:pPr marL="471170" indent="-459105">
              <a:spcBef>
                <a:spcPts val="965"/>
              </a:spcBef>
              <a:buFontTx/>
              <a:buAutoNum type="arabicPeriod" startAt="27"/>
              <a:tabLst>
                <a:tab pos="471805" algn="l"/>
              </a:tabLst>
            </a:pPr>
            <a:r>
              <a:rPr lang="en-US" sz="2400" b="1" u="sng" spc="-5" dirty="0">
                <a:latin typeface="Calibri"/>
                <a:cs typeface="Calibri"/>
              </a:rPr>
              <a:t>INSERTING NUMBERED LISTS:</a:t>
            </a:r>
            <a:endParaRPr sz="2400" dirty="0">
              <a:latin typeface="Calibri"/>
              <a:cs typeface="Calibri"/>
            </a:endParaRPr>
          </a:p>
          <a:p>
            <a:pPr marL="762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Calibri"/>
                <a:cs typeface="Calibri"/>
              </a:rPr>
              <a:t>WE </a:t>
            </a:r>
            <a:r>
              <a:rPr sz="1600" spc="-10" dirty="0">
                <a:latin typeface="Calibri"/>
                <a:cs typeface="Calibri"/>
              </a:rPr>
              <a:t>can </a:t>
            </a:r>
            <a:r>
              <a:rPr sz="1600" spc="-5" dirty="0">
                <a:latin typeface="Calibri"/>
                <a:cs typeface="Calibri"/>
              </a:rPr>
              <a:t>insert numbered list in </a:t>
            </a:r>
            <a:r>
              <a:rPr sz="1600" spc="-10" dirty="0">
                <a:latin typeface="Calibri"/>
                <a:cs typeface="Calibri"/>
              </a:rPr>
              <a:t>our </a:t>
            </a:r>
            <a:r>
              <a:rPr sz="1600" spc="-5" dirty="0">
                <a:latin typeface="Calibri"/>
                <a:cs typeface="Calibri"/>
              </a:rPr>
              <a:t>document by clicking on the </a:t>
            </a:r>
            <a:r>
              <a:rPr sz="1600" dirty="0">
                <a:latin typeface="Calibri"/>
                <a:cs typeface="Calibri"/>
              </a:rPr>
              <a:t>Numbered</a:t>
            </a:r>
            <a:r>
              <a:rPr sz="1600" spc="6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list</a:t>
            </a:r>
            <a:endParaRPr sz="1600" dirty="0">
              <a:latin typeface="Calibri"/>
              <a:cs typeface="Calibri"/>
            </a:endParaRPr>
          </a:p>
          <a:p>
            <a:pPr marL="76200" marR="30480">
              <a:lnSpc>
                <a:spcPct val="152500"/>
              </a:lnSpc>
              <a:spcBef>
                <a:spcPts val="10"/>
              </a:spcBef>
            </a:pPr>
            <a:r>
              <a:rPr sz="1600" spc="-5" dirty="0">
                <a:latin typeface="Calibri"/>
                <a:cs typeface="Calibri"/>
              </a:rPr>
              <a:t>icon from the toolbar or from the menu bar. We </a:t>
            </a:r>
            <a:r>
              <a:rPr sz="1600" spc="-10" dirty="0">
                <a:latin typeface="Calibri"/>
                <a:cs typeface="Calibri"/>
              </a:rPr>
              <a:t>can </a:t>
            </a:r>
            <a:r>
              <a:rPr sz="1600" dirty="0">
                <a:latin typeface="Calibri"/>
                <a:cs typeface="Calibri"/>
              </a:rPr>
              <a:t>also </a:t>
            </a:r>
            <a:r>
              <a:rPr sz="1600" spc="-10" dirty="0">
                <a:latin typeface="Calibri"/>
                <a:cs typeface="Calibri"/>
              </a:rPr>
              <a:t>use </a:t>
            </a:r>
            <a:r>
              <a:rPr sz="1600" b="1" spc="-5" dirty="0">
                <a:latin typeface="Calibri"/>
                <a:cs typeface="Calibri"/>
              </a:rPr>
              <a:t>Ctrl-Alt-N </a:t>
            </a:r>
            <a:r>
              <a:rPr sz="1600" spc="-10" dirty="0">
                <a:latin typeface="Calibri"/>
                <a:cs typeface="Calibri"/>
              </a:rPr>
              <a:t>shortcut  key </a:t>
            </a:r>
            <a:r>
              <a:rPr sz="1600" spc="-5" dirty="0">
                <a:latin typeface="Calibri"/>
                <a:cs typeface="Calibri"/>
              </a:rPr>
              <a:t>to </a:t>
            </a:r>
            <a:r>
              <a:rPr sz="1600" spc="-10" dirty="0">
                <a:latin typeface="Calibri"/>
                <a:cs typeface="Calibri"/>
              </a:rPr>
              <a:t>insert </a:t>
            </a:r>
            <a:r>
              <a:rPr sz="1600" spc="-5" dirty="0">
                <a:latin typeface="Calibri"/>
                <a:cs typeface="Calibri"/>
              </a:rPr>
              <a:t>a numbered list. </a:t>
            </a:r>
            <a:r>
              <a:rPr sz="1600" spc="-10" dirty="0">
                <a:latin typeface="Calibri"/>
                <a:cs typeface="Calibri"/>
              </a:rPr>
              <a:t>The </a:t>
            </a:r>
            <a:r>
              <a:rPr sz="1600" spc="-5" dirty="0">
                <a:latin typeface="Calibri"/>
                <a:cs typeface="Calibri"/>
              </a:rPr>
              <a:t>related Icon </a:t>
            </a:r>
            <a:r>
              <a:rPr sz="1600" dirty="0">
                <a:latin typeface="Calibri"/>
                <a:cs typeface="Calibri"/>
              </a:rPr>
              <a:t>is </a:t>
            </a:r>
            <a:r>
              <a:rPr sz="1600" spc="-5" dirty="0">
                <a:latin typeface="Calibri"/>
                <a:cs typeface="Calibri"/>
              </a:rPr>
              <a:t>also </a:t>
            </a:r>
            <a:r>
              <a:rPr sz="1600" spc="-10" dirty="0">
                <a:latin typeface="Calibri"/>
                <a:cs typeface="Calibri"/>
              </a:rPr>
              <a:t>used </a:t>
            </a:r>
            <a:r>
              <a:rPr sz="1600" spc="-5" dirty="0">
                <a:latin typeface="Calibri"/>
                <a:cs typeface="Calibri"/>
              </a:rPr>
              <a:t>to indicate a user </a:t>
            </a:r>
            <a:r>
              <a:rPr sz="1600" spc="-10" dirty="0">
                <a:latin typeface="Calibri"/>
                <a:cs typeface="Calibri"/>
              </a:rPr>
              <a:t>of  </a:t>
            </a:r>
            <a:r>
              <a:rPr sz="1600" spc="-5" dirty="0">
                <a:latin typeface="Calibri"/>
                <a:cs typeface="Calibri"/>
              </a:rPr>
              <a:t>what action will </a:t>
            </a:r>
            <a:r>
              <a:rPr sz="1600" spc="-10" dirty="0">
                <a:latin typeface="Calibri"/>
                <a:cs typeface="Calibri"/>
              </a:rPr>
              <a:t>be </a:t>
            </a:r>
            <a:r>
              <a:rPr sz="1600" spc="-5" dirty="0">
                <a:latin typeface="Calibri"/>
                <a:cs typeface="Calibri"/>
              </a:rPr>
              <a:t>performed when icon </a:t>
            </a:r>
            <a:r>
              <a:rPr sz="1600" dirty="0">
                <a:latin typeface="Calibri"/>
                <a:cs typeface="Calibri"/>
              </a:rPr>
              <a:t>is </a:t>
            </a:r>
            <a:r>
              <a:rPr sz="1600" spc="-5" dirty="0">
                <a:latin typeface="Calibri"/>
                <a:cs typeface="Calibri"/>
              </a:rPr>
              <a:t>triggered </a:t>
            </a:r>
            <a:r>
              <a:rPr sz="1600" dirty="0">
                <a:latin typeface="Calibri"/>
                <a:cs typeface="Calibri"/>
              </a:rPr>
              <a:t>by </a:t>
            </a:r>
            <a:r>
              <a:rPr sz="1600" spc="-5" dirty="0">
                <a:latin typeface="Calibri"/>
                <a:cs typeface="Calibri"/>
              </a:rPr>
              <a:t>clicking or by triggering  the shortcut. </a:t>
            </a:r>
            <a:r>
              <a:rPr sz="1600" dirty="0">
                <a:latin typeface="Calibri"/>
                <a:cs typeface="Calibri"/>
              </a:rPr>
              <a:t>When </a:t>
            </a:r>
            <a:r>
              <a:rPr sz="1600" spc="-5" dirty="0">
                <a:latin typeface="Calibri"/>
                <a:cs typeface="Calibri"/>
              </a:rPr>
              <a:t>hovered over the mouse </a:t>
            </a:r>
            <a:r>
              <a:rPr sz="1600" dirty="0">
                <a:latin typeface="Calibri"/>
                <a:cs typeface="Calibri"/>
              </a:rPr>
              <a:t>we </a:t>
            </a:r>
            <a:r>
              <a:rPr sz="1600" spc="-5" dirty="0">
                <a:latin typeface="Calibri"/>
                <a:cs typeface="Calibri"/>
              </a:rPr>
              <a:t>get a glimpse </a:t>
            </a:r>
            <a:r>
              <a:rPr sz="1600" spc="-10" dirty="0">
                <a:latin typeface="Calibri"/>
                <a:cs typeface="Calibri"/>
              </a:rPr>
              <a:t>of </a:t>
            </a:r>
            <a:r>
              <a:rPr sz="1600" spc="-5" dirty="0">
                <a:latin typeface="Calibri"/>
                <a:cs typeface="Calibri"/>
              </a:rPr>
              <a:t>what the icon is  about and a text is displayed inside a status bar </a:t>
            </a:r>
            <a:r>
              <a:rPr sz="1600" b="1" spc="-5" dirty="0">
                <a:latin typeface="Calibri"/>
                <a:cs typeface="Calibri"/>
              </a:rPr>
              <a:t>“Insert Numbered</a:t>
            </a:r>
            <a:r>
              <a:rPr sz="1600" b="1" spc="75" dirty="0">
                <a:latin typeface="Calibri"/>
                <a:cs typeface="Calibri"/>
              </a:rPr>
              <a:t> </a:t>
            </a:r>
            <a:r>
              <a:rPr sz="1600" b="1" spc="-5" dirty="0">
                <a:latin typeface="Calibri"/>
                <a:cs typeface="Calibri"/>
              </a:rPr>
              <a:t>list”.</a:t>
            </a:r>
            <a:endParaRPr sz="1600" dirty="0">
              <a:latin typeface="Calibri"/>
              <a:cs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20700" y="381000"/>
            <a:ext cx="5422900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sz="2400" b="1" spc="-5" dirty="0">
                <a:latin typeface="Calibri"/>
                <a:cs typeface="Calibri"/>
              </a:rPr>
              <a:t>28. </a:t>
            </a:r>
            <a:r>
              <a:rPr lang="en-US" sz="2400" b="1" u="sng" spc="-5" dirty="0">
                <a:latin typeface="Calibri"/>
                <a:cs typeface="Calibri"/>
              </a:rPr>
              <a:t>INSERTING SPEECH NOTES:</a:t>
            </a:r>
            <a:br>
              <a:rPr lang="en-US" sz="2400" dirty="0">
                <a:latin typeface="Calibri"/>
                <a:cs typeface="Calibri"/>
              </a:rPr>
            </a:br>
            <a:endParaRPr sz="2400" dirty="0"/>
          </a:p>
        </p:txBody>
      </p:sp>
      <p:sp>
        <p:nvSpPr>
          <p:cNvPr id="3" name="object 3"/>
          <p:cNvSpPr txBox="1"/>
          <p:nvPr/>
        </p:nvSpPr>
        <p:spPr>
          <a:xfrm>
            <a:off x="444500" y="788035"/>
            <a:ext cx="6793230" cy="856837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45720">
              <a:lnSpc>
                <a:spcPct val="152700"/>
              </a:lnSpc>
              <a:spcBef>
                <a:spcPts val="95"/>
              </a:spcBef>
            </a:pPr>
            <a:r>
              <a:rPr sz="1600" spc="-5" dirty="0">
                <a:latin typeface="Calibri"/>
                <a:cs typeface="Calibri"/>
              </a:rPr>
              <a:t>This is a highlighting feature of this software </a:t>
            </a:r>
            <a:r>
              <a:rPr sz="1600" dirty="0">
                <a:latin typeface="Calibri"/>
                <a:cs typeface="Calibri"/>
              </a:rPr>
              <a:t>(Notepedia </a:t>
            </a:r>
            <a:r>
              <a:rPr sz="1600" spc="-5" dirty="0">
                <a:latin typeface="Calibri"/>
                <a:cs typeface="Calibri"/>
              </a:rPr>
              <a:t>| Word Processor)  </a:t>
            </a:r>
            <a:r>
              <a:rPr sz="1600" spc="-10" dirty="0">
                <a:latin typeface="Calibri"/>
                <a:cs typeface="Calibri"/>
              </a:rPr>
              <a:t>because </a:t>
            </a:r>
            <a:r>
              <a:rPr sz="1600" spc="-5" dirty="0">
                <a:latin typeface="Calibri"/>
                <a:cs typeface="Calibri"/>
              </a:rPr>
              <a:t>it </a:t>
            </a:r>
            <a:r>
              <a:rPr sz="1600" spc="-10" dirty="0">
                <a:latin typeface="Calibri"/>
                <a:cs typeface="Calibri"/>
              </a:rPr>
              <a:t>uses </a:t>
            </a:r>
            <a:r>
              <a:rPr sz="1600" spc="-5" dirty="0">
                <a:latin typeface="Calibri"/>
                <a:cs typeface="Calibri"/>
              </a:rPr>
              <a:t>Artificial </a:t>
            </a:r>
            <a:r>
              <a:rPr sz="1600" dirty="0">
                <a:latin typeface="Calibri"/>
                <a:cs typeface="Calibri"/>
              </a:rPr>
              <a:t>Intelligence. </a:t>
            </a:r>
            <a:r>
              <a:rPr sz="1600" spc="-5" dirty="0">
                <a:latin typeface="Calibri"/>
                <a:cs typeface="Calibri"/>
              </a:rPr>
              <a:t>We use google api cloud project and  PyAudio to access the microphone </a:t>
            </a:r>
            <a:r>
              <a:rPr sz="1600" spc="-10" dirty="0">
                <a:latin typeface="Calibri"/>
                <a:cs typeface="Calibri"/>
              </a:rPr>
              <a:t>connected </a:t>
            </a:r>
            <a:r>
              <a:rPr sz="1600" spc="-5" dirty="0">
                <a:latin typeface="Calibri"/>
                <a:cs typeface="Calibri"/>
              </a:rPr>
              <a:t>to </a:t>
            </a:r>
            <a:r>
              <a:rPr sz="1600" spc="-10" dirty="0">
                <a:latin typeface="Calibri"/>
                <a:cs typeface="Calibri"/>
              </a:rPr>
              <a:t>our </a:t>
            </a:r>
            <a:r>
              <a:rPr sz="1600" spc="-5" dirty="0">
                <a:latin typeface="Calibri"/>
                <a:cs typeface="Calibri"/>
              </a:rPr>
              <a:t>system and use  speech_recognition module to convert the </a:t>
            </a:r>
            <a:r>
              <a:rPr sz="1600" dirty="0">
                <a:latin typeface="Calibri"/>
                <a:cs typeface="Calibri"/>
              </a:rPr>
              <a:t>audio </a:t>
            </a:r>
            <a:r>
              <a:rPr sz="1600" spc="-5" dirty="0">
                <a:latin typeface="Calibri"/>
                <a:cs typeface="Calibri"/>
              </a:rPr>
              <a:t>spoken from the microphone  and </a:t>
            </a:r>
            <a:r>
              <a:rPr sz="1600" spc="-10" dirty="0">
                <a:latin typeface="Calibri"/>
                <a:cs typeface="Calibri"/>
              </a:rPr>
              <a:t>use </a:t>
            </a:r>
            <a:r>
              <a:rPr sz="1600" spc="-5" dirty="0">
                <a:latin typeface="Calibri"/>
                <a:cs typeface="Calibri"/>
              </a:rPr>
              <a:t>google </a:t>
            </a:r>
            <a:r>
              <a:rPr sz="1600" dirty="0">
                <a:latin typeface="Calibri"/>
                <a:cs typeface="Calibri"/>
              </a:rPr>
              <a:t>API </a:t>
            </a:r>
            <a:r>
              <a:rPr sz="1600" spc="-5" dirty="0">
                <a:latin typeface="Calibri"/>
                <a:cs typeface="Calibri"/>
              </a:rPr>
              <a:t>to </a:t>
            </a:r>
            <a:r>
              <a:rPr sz="1600" spc="-10" dirty="0">
                <a:latin typeface="Calibri"/>
                <a:cs typeface="Calibri"/>
              </a:rPr>
              <a:t>recognize </a:t>
            </a:r>
            <a:r>
              <a:rPr sz="1600" spc="-5" dirty="0">
                <a:latin typeface="Calibri"/>
                <a:cs typeface="Calibri"/>
              </a:rPr>
              <a:t>the audio </a:t>
            </a:r>
            <a:r>
              <a:rPr sz="1600" spc="-10" dirty="0">
                <a:latin typeface="Calibri"/>
                <a:cs typeface="Calibri"/>
              </a:rPr>
              <a:t>being </a:t>
            </a:r>
            <a:r>
              <a:rPr sz="1600" spc="-5" dirty="0">
                <a:latin typeface="Calibri"/>
                <a:cs typeface="Calibri"/>
              </a:rPr>
              <a:t>spoken and convert it into text  by clicking on the </a:t>
            </a:r>
            <a:r>
              <a:rPr sz="1600" dirty="0">
                <a:latin typeface="Calibri"/>
                <a:cs typeface="Calibri"/>
              </a:rPr>
              <a:t>icon </a:t>
            </a:r>
            <a:r>
              <a:rPr sz="1600" spc="-5" dirty="0">
                <a:latin typeface="Calibri"/>
                <a:cs typeface="Calibri"/>
              </a:rPr>
              <a:t>from the toolbar or from the menu bar. We can </a:t>
            </a:r>
            <a:r>
              <a:rPr sz="1600" dirty="0">
                <a:latin typeface="Calibri"/>
                <a:cs typeface="Calibri"/>
              </a:rPr>
              <a:t>also </a:t>
            </a:r>
            <a:r>
              <a:rPr sz="1600" spc="-10" dirty="0">
                <a:latin typeface="Calibri"/>
                <a:cs typeface="Calibri"/>
              </a:rPr>
              <a:t>use  </a:t>
            </a:r>
            <a:r>
              <a:rPr sz="1600" b="1" spc="-10" dirty="0">
                <a:latin typeface="Calibri"/>
                <a:cs typeface="Calibri"/>
              </a:rPr>
              <a:t>Ctrl-M </a:t>
            </a:r>
            <a:r>
              <a:rPr sz="1600" spc="-5" dirty="0">
                <a:latin typeface="Calibri"/>
                <a:cs typeface="Calibri"/>
              </a:rPr>
              <a:t>shortcut key to </a:t>
            </a:r>
            <a:r>
              <a:rPr sz="1600" spc="-10" dirty="0">
                <a:latin typeface="Calibri"/>
                <a:cs typeface="Calibri"/>
              </a:rPr>
              <a:t>insert </a:t>
            </a:r>
            <a:r>
              <a:rPr sz="1600" spc="-5" dirty="0">
                <a:latin typeface="Calibri"/>
                <a:cs typeface="Calibri"/>
              </a:rPr>
              <a:t>speech notes. The related Icon </a:t>
            </a:r>
            <a:r>
              <a:rPr sz="1600" dirty="0">
                <a:latin typeface="Calibri"/>
                <a:cs typeface="Calibri"/>
              </a:rPr>
              <a:t>is </a:t>
            </a:r>
            <a:r>
              <a:rPr sz="1600" spc="-5" dirty="0">
                <a:latin typeface="Calibri"/>
                <a:cs typeface="Calibri"/>
              </a:rPr>
              <a:t>also </a:t>
            </a:r>
            <a:r>
              <a:rPr sz="1600" spc="-10" dirty="0">
                <a:latin typeface="Calibri"/>
                <a:cs typeface="Calibri"/>
              </a:rPr>
              <a:t>used </a:t>
            </a:r>
            <a:r>
              <a:rPr sz="1600" dirty="0">
                <a:latin typeface="Calibri"/>
                <a:cs typeface="Calibri"/>
              </a:rPr>
              <a:t>to  </a:t>
            </a:r>
            <a:r>
              <a:rPr sz="1600" spc="-5" dirty="0">
                <a:latin typeface="Calibri"/>
                <a:cs typeface="Calibri"/>
              </a:rPr>
              <a:t>indicate a </a:t>
            </a:r>
            <a:r>
              <a:rPr sz="1600" spc="-10" dirty="0">
                <a:latin typeface="Calibri"/>
                <a:cs typeface="Calibri"/>
              </a:rPr>
              <a:t>user </a:t>
            </a:r>
            <a:r>
              <a:rPr sz="1600" spc="-5" dirty="0">
                <a:latin typeface="Calibri"/>
                <a:cs typeface="Calibri"/>
              </a:rPr>
              <a:t>of what action will </a:t>
            </a:r>
            <a:r>
              <a:rPr sz="1600" spc="-10" dirty="0">
                <a:latin typeface="Calibri"/>
                <a:cs typeface="Calibri"/>
              </a:rPr>
              <a:t>be </a:t>
            </a:r>
            <a:r>
              <a:rPr sz="1600" spc="-5" dirty="0">
                <a:latin typeface="Calibri"/>
                <a:cs typeface="Calibri"/>
              </a:rPr>
              <a:t>performed when icon </a:t>
            </a:r>
            <a:r>
              <a:rPr sz="1600" dirty="0">
                <a:latin typeface="Calibri"/>
                <a:cs typeface="Calibri"/>
              </a:rPr>
              <a:t>is </a:t>
            </a:r>
            <a:r>
              <a:rPr sz="1600" spc="-5" dirty="0">
                <a:latin typeface="Calibri"/>
                <a:cs typeface="Calibri"/>
              </a:rPr>
              <a:t>triggered </a:t>
            </a:r>
            <a:r>
              <a:rPr sz="1600" dirty="0">
                <a:latin typeface="Calibri"/>
                <a:cs typeface="Calibri"/>
              </a:rPr>
              <a:t>by </a:t>
            </a:r>
            <a:r>
              <a:rPr sz="1600" spc="-10" dirty="0">
                <a:latin typeface="Calibri"/>
                <a:cs typeface="Calibri"/>
              </a:rPr>
              <a:t>clicking  </a:t>
            </a:r>
            <a:r>
              <a:rPr sz="1600" spc="-5" dirty="0">
                <a:latin typeface="Calibri"/>
                <a:cs typeface="Calibri"/>
              </a:rPr>
              <a:t>or by triggering the shortcut. </a:t>
            </a:r>
            <a:r>
              <a:rPr sz="1600" spc="-10" dirty="0">
                <a:latin typeface="Calibri"/>
                <a:cs typeface="Calibri"/>
              </a:rPr>
              <a:t>When hovered </a:t>
            </a:r>
            <a:r>
              <a:rPr sz="1600" dirty="0">
                <a:latin typeface="Calibri"/>
                <a:cs typeface="Calibri"/>
              </a:rPr>
              <a:t>over </a:t>
            </a:r>
            <a:r>
              <a:rPr sz="1600" spc="-5" dirty="0">
                <a:latin typeface="Calibri"/>
                <a:cs typeface="Calibri"/>
              </a:rPr>
              <a:t>the mouse we get a glimpse </a:t>
            </a:r>
            <a:r>
              <a:rPr sz="1600" spc="-10" dirty="0">
                <a:latin typeface="Calibri"/>
                <a:cs typeface="Calibri"/>
              </a:rPr>
              <a:t>of  </a:t>
            </a:r>
            <a:r>
              <a:rPr sz="1600" spc="-5" dirty="0">
                <a:latin typeface="Calibri"/>
                <a:cs typeface="Calibri"/>
              </a:rPr>
              <a:t>what the icon is about and a text is displayed inside a status bar </a:t>
            </a:r>
            <a:r>
              <a:rPr sz="1600" b="1" spc="-5" dirty="0">
                <a:latin typeface="Calibri"/>
                <a:cs typeface="Calibri"/>
              </a:rPr>
              <a:t>“Speak  something in your</a:t>
            </a:r>
            <a:r>
              <a:rPr sz="1600" b="1" spc="10" dirty="0">
                <a:latin typeface="Calibri"/>
                <a:cs typeface="Calibri"/>
              </a:rPr>
              <a:t> </a:t>
            </a:r>
            <a:r>
              <a:rPr sz="1600" b="1" spc="-5" dirty="0">
                <a:latin typeface="Calibri"/>
                <a:cs typeface="Calibri"/>
              </a:rPr>
              <a:t>microphone”.</a:t>
            </a:r>
            <a:endParaRPr sz="1600" dirty="0">
              <a:latin typeface="Calibri"/>
              <a:cs typeface="Calibri"/>
            </a:endParaRPr>
          </a:p>
          <a:p>
            <a:pPr marL="469900" indent="-457834">
              <a:spcBef>
                <a:spcPts val="965"/>
              </a:spcBef>
              <a:buFontTx/>
              <a:buAutoNum type="arabicPeriod" startAt="29"/>
              <a:tabLst>
                <a:tab pos="470534" algn="l"/>
              </a:tabLst>
            </a:pPr>
            <a:r>
              <a:rPr lang="en-US" sz="2400" b="1" u="sng" spc="-5" dirty="0">
                <a:latin typeface="Calibri"/>
                <a:cs typeface="Calibri"/>
              </a:rPr>
              <a:t>CHOOSING FONT FAMILY:</a:t>
            </a:r>
            <a:endParaRPr sz="2400" dirty="0">
              <a:latin typeface="Calibri"/>
              <a:cs typeface="Calibri"/>
            </a:endParaRPr>
          </a:p>
          <a:p>
            <a:pPr marL="762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Calibri"/>
                <a:cs typeface="Calibri"/>
              </a:rPr>
              <a:t>We can choose number of </a:t>
            </a:r>
            <a:r>
              <a:rPr sz="1600" dirty="0">
                <a:latin typeface="Calibri"/>
                <a:cs typeface="Calibri"/>
              </a:rPr>
              <a:t>built-in </a:t>
            </a:r>
            <a:r>
              <a:rPr sz="1600" spc="-5" dirty="0">
                <a:latin typeface="Calibri"/>
                <a:cs typeface="Calibri"/>
              </a:rPr>
              <a:t>fonts </a:t>
            </a:r>
            <a:r>
              <a:rPr sz="1600" dirty="0">
                <a:latin typeface="Calibri"/>
                <a:cs typeface="Calibri"/>
              </a:rPr>
              <a:t>installed. </a:t>
            </a:r>
            <a:r>
              <a:rPr sz="1600" spc="-5" dirty="0">
                <a:latin typeface="Calibri"/>
                <a:cs typeface="Calibri"/>
              </a:rPr>
              <a:t>The </a:t>
            </a:r>
            <a:r>
              <a:rPr sz="1600" spc="-10" dirty="0">
                <a:latin typeface="Calibri"/>
                <a:cs typeface="Calibri"/>
              </a:rPr>
              <a:t>fonts </a:t>
            </a:r>
            <a:r>
              <a:rPr sz="1600" spc="-5" dirty="0">
                <a:latin typeface="Calibri"/>
                <a:cs typeface="Calibri"/>
              </a:rPr>
              <a:t>will be individual</a:t>
            </a:r>
            <a:r>
              <a:rPr sz="1600" spc="3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for</a:t>
            </a:r>
            <a:endParaRPr sz="1600" dirty="0">
              <a:latin typeface="Calibri"/>
              <a:cs typeface="Calibri"/>
            </a:endParaRPr>
          </a:p>
          <a:p>
            <a:pPr marL="76200" marR="462915">
              <a:lnSpc>
                <a:spcPct val="152500"/>
              </a:lnSpc>
            </a:pPr>
            <a:r>
              <a:rPr sz="1600" spc="-5" dirty="0">
                <a:latin typeface="Calibri"/>
                <a:cs typeface="Calibri"/>
              </a:rPr>
              <a:t>every text selected unlike </a:t>
            </a:r>
            <a:r>
              <a:rPr sz="1600" spc="-10" dirty="0">
                <a:latin typeface="Calibri"/>
                <a:cs typeface="Calibri"/>
              </a:rPr>
              <a:t>notepad </a:t>
            </a:r>
            <a:r>
              <a:rPr sz="1600" spc="-5" dirty="0">
                <a:latin typeface="Calibri"/>
                <a:cs typeface="Calibri"/>
              </a:rPr>
              <a:t>which </a:t>
            </a:r>
            <a:r>
              <a:rPr sz="1600" spc="-10" dirty="0">
                <a:latin typeface="Calibri"/>
                <a:cs typeface="Calibri"/>
              </a:rPr>
              <a:t>has </a:t>
            </a:r>
            <a:r>
              <a:rPr sz="1600" spc="-5" dirty="0">
                <a:latin typeface="Calibri"/>
                <a:cs typeface="Calibri"/>
              </a:rPr>
              <a:t>one single </a:t>
            </a:r>
            <a:r>
              <a:rPr sz="1600" spc="-10" dirty="0">
                <a:latin typeface="Calibri"/>
                <a:cs typeface="Calibri"/>
              </a:rPr>
              <a:t>font </a:t>
            </a:r>
            <a:r>
              <a:rPr sz="1600" spc="-5" dirty="0">
                <a:latin typeface="Calibri"/>
                <a:cs typeface="Calibri"/>
              </a:rPr>
              <a:t>for a </a:t>
            </a:r>
            <a:r>
              <a:rPr sz="1600" dirty="0">
                <a:latin typeface="Calibri"/>
                <a:cs typeface="Calibri"/>
              </a:rPr>
              <a:t>complete  </a:t>
            </a:r>
            <a:r>
              <a:rPr sz="1600" spc="-5" dirty="0">
                <a:latin typeface="Calibri"/>
                <a:cs typeface="Calibri"/>
              </a:rPr>
              <a:t>document. </a:t>
            </a:r>
            <a:r>
              <a:rPr sz="1600" spc="-10" dirty="0">
                <a:latin typeface="Calibri"/>
                <a:cs typeface="Calibri"/>
              </a:rPr>
              <a:t>Font </a:t>
            </a:r>
            <a:r>
              <a:rPr sz="1600" spc="-5" dirty="0">
                <a:latin typeface="Calibri"/>
                <a:cs typeface="Calibri"/>
              </a:rPr>
              <a:t>Combo Box is used to </a:t>
            </a:r>
            <a:r>
              <a:rPr sz="1600" spc="-10" dirty="0">
                <a:latin typeface="Calibri"/>
                <a:cs typeface="Calibri"/>
              </a:rPr>
              <a:t>select </a:t>
            </a:r>
            <a:r>
              <a:rPr sz="1600" spc="-5" dirty="0">
                <a:latin typeface="Calibri"/>
                <a:cs typeface="Calibri"/>
              </a:rPr>
              <a:t>a </a:t>
            </a:r>
            <a:r>
              <a:rPr sz="1600" dirty="0">
                <a:latin typeface="Calibri"/>
                <a:cs typeface="Calibri"/>
              </a:rPr>
              <a:t>font</a:t>
            </a:r>
            <a:r>
              <a:rPr sz="1600" spc="6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from.</a:t>
            </a:r>
            <a:endParaRPr sz="16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400" b="1" spc="-5" dirty="0">
                <a:latin typeface="Calibri"/>
                <a:cs typeface="Calibri"/>
              </a:rPr>
              <a:t>30. </a:t>
            </a:r>
            <a:r>
              <a:rPr lang="en-US" sz="2400" b="1" u="sng" spc="-5" dirty="0">
                <a:latin typeface="Calibri"/>
                <a:cs typeface="Calibri"/>
              </a:rPr>
              <a:t>CHOOSING FONT SIZES:</a:t>
            </a:r>
            <a:endParaRPr lang="en-US" sz="2400" dirty="0">
              <a:latin typeface="Calibri"/>
              <a:cs typeface="Calibri"/>
            </a:endParaRPr>
          </a:p>
          <a:p>
            <a:pPr marL="76200">
              <a:lnSpc>
                <a:spcPct val="100000"/>
              </a:lnSpc>
              <a:spcBef>
                <a:spcPts val="90"/>
              </a:spcBef>
            </a:pPr>
            <a:r>
              <a:rPr sz="1600" spc="-5" dirty="0">
                <a:latin typeface="Calibri"/>
                <a:cs typeface="Calibri"/>
              </a:rPr>
              <a:t>We can choose font sizes to make our text appear bigger or smaller. </a:t>
            </a:r>
            <a:r>
              <a:rPr sz="1600" spc="-10" dirty="0">
                <a:latin typeface="Calibri"/>
                <a:cs typeface="Calibri"/>
              </a:rPr>
              <a:t>The </a:t>
            </a:r>
            <a:r>
              <a:rPr sz="1600" spc="-5" dirty="0">
                <a:latin typeface="Calibri"/>
                <a:cs typeface="Calibri"/>
              </a:rPr>
              <a:t>font</a:t>
            </a:r>
            <a:r>
              <a:rPr sz="1600" spc="8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size</a:t>
            </a:r>
            <a:endParaRPr sz="1600" dirty="0">
              <a:latin typeface="Calibri"/>
              <a:cs typeface="Calibri"/>
            </a:endParaRPr>
          </a:p>
          <a:p>
            <a:pPr marL="76200" marR="5080">
              <a:lnSpc>
                <a:spcPct val="152600"/>
              </a:lnSpc>
              <a:spcBef>
                <a:spcPts val="10"/>
              </a:spcBef>
            </a:pPr>
            <a:r>
              <a:rPr sz="1600" spc="-5" dirty="0">
                <a:latin typeface="Calibri"/>
                <a:cs typeface="Calibri"/>
              </a:rPr>
              <a:t>will be individual </a:t>
            </a:r>
            <a:r>
              <a:rPr sz="1600" spc="-10" dirty="0">
                <a:latin typeface="Calibri"/>
                <a:cs typeface="Calibri"/>
              </a:rPr>
              <a:t>for </a:t>
            </a:r>
            <a:r>
              <a:rPr sz="1600" spc="-5" dirty="0">
                <a:latin typeface="Calibri"/>
                <a:cs typeface="Calibri"/>
              </a:rPr>
              <a:t>every text selected unlike notepad which </a:t>
            </a:r>
            <a:r>
              <a:rPr sz="1600" spc="-10" dirty="0">
                <a:latin typeface="Calibri"/>
                <a:cs typeface="Calibri"/>
              </a:rPr>
              <a:t>has </a:t>
            </a:r>
            <a:r>
              <a:rPr sz="1600" spc="-5" dirty="0">
                <a:latin typeface="Calibri"/>
                <a:cs typeface="Calibri"/>
              </a:rPr>
              <a:t>one single </a:t>
            </a:r>
            <a:r>
              <a:rPr sz="1600" spc="-10" dirty="0">
                <a:latin typeface="Calibri"/>
                <a:cs typeface="Calibri"/>
              </a:rPr>
              <a:t>font  </a:t>
            </a:r>
            <a:r>
              <a:rPr sz="1600" spc="-5" dirty="0">
                <a:latin typeface="Calibri"/>
                <a:cs typeface="Calibri"/>
              </a:rPr>
              <a:t>size for a complete document. </a:t>
            </a:r>
            <a:r>
              <a:rPr sz="1600" spc="-10" dirty="0">
                <a:latin typeface="Calibri"/>
                <a:cs typeface="Calibri"/>
              </a:rPr>
              <a:t>Font </a:t>
            </a:r>
            <a:r>
              <a:rPr sz="1600" spc="-5" dirty="0">
                <a:latin typeface="Calibri"/>
                <a:cs typeface="Calibri"/>
              </a:rPr>
              <a:t>Spin Size is </a:t>
            </a:r>
            <a:r>
              <a:rPr sz="1600" spc="-10" dirty="0">
                <a:latin typeface="Calibri"/>
                <a:cs typeface="Calibri"/>
              </a:rPr>
              <a:t>used </a:t>
            </a:r>
            <a:r>
              <a:rPr sz="1600" spc="-5" dirty="0">
                <a:latin typeface="Calibri"/>
                <a:cs typeface="Calibri"/>
              </a:rPr>
              <a:t>to increase or decrease </a:t>
            </a:r>
            <a:r>
              <a:rPr sz="1600" spc="-10" dirty="0">
                <a:latin typeface="Calibri"/>
                <a:cs typeface="Calibri"/>
              </a:rPr>
              <a:t>the  </a:t>
            </a:r>
            <a:r>
              <a:rPr sz="1600" spc="-5" dirty="0">
                <a:latin typeface="Calibri"/>
                <a:cs typeface="Calibri"/>
              </a:rPr>
              <a:t>font size.</a:t>
            </a:r>
            <a:endParaRPr sz="1600" dirty="0">
              <a:latin typeface="Calibri"/>
              <a:cs typeface="Calibri"/>
            </a:endParaRPr>
          </a:p>
          <a:p>
            <a:pPr marL="469900" indent="-457834">
              <a:spcBef>
                <a:spcPts val="965"/>
              </a:spcBef>
              <a:buFontTx/>
              <a:buAutoNum type="arabicPeriod" startAt="31"/>
              <a:tabLst>
                <a:tab pos="470534" algn="l"/>
              </a:tabLst>
            </a:pPr>
            <a:r>
              <a:rPr lang="en-US" sz="2400" b="1" u="sng" spc="-5" dirty="0">
                <a:latin typeface="Calibri"/>
                <a:cs typeface="Calibri"/>
              </a:rPr>
              <a:t>CHOOSING TEXT FOREGROUND COLOR:</a:t>
            </a:r>
            <a:endParaRPr sz="2400" dirty="0">
              <a:latin typeface="Calibri"/>
              <a:cs typeface="Calibri"/>
            </a:endParaRPr>
          </a:p>
          <a:p>
            <a:pPr marL="76200">
              <a:lnSpc>
                <a:spcPct val="100000"/>
              </a:lnSpc>
              <a:spcBef>
                <a:spcPts val="90"/>
              </a:spcBef>
            </a:pPr>
            <a:r>
              <a:rPr sz="1600" spc="-5" dirty="0">
                <a:latin typeface="Calibri"/>
                <a:cs typeface="Calibri"/>
              </a:rPr>
              <a:t>We can change </a:t>
            </a:r>
            <a:r>
              <a:rPr sz="1600" dirty="0">
                <a:latin typeface="Calibri"/>
                <a:cs typeface="Calibri"/>
              </a:rPr>
              <a:t>the </a:t>
            </a:r>
            <a:r>
              <a:rPr sz="1600" spc="-10" dirty="0">
                <a:latin typeface="Calibri"/>
                <a:cs typeface="Calibri"/>
              </a:rPr>
              <a:t>Text </a:t>
            </a:r>
            <a:r>
              <a:rPr sz="1600" spc="-5" dirty="0">
                <a:latin typeface="Calibri"/>
                <a:cs typeface="Calibri"/>
              </a:rPr>
              <a:t>Foreground </a:t>
            </a:r>
            <a:r>
              <a:rPr sz="1600" spc="-10" dirty="0">
                <a:latin typeface="Calibri"/>
                <a:cs typeface="Calibri"/>
              </a:rPr>
              <a:t>Color </a:t>
            </a:r>
            <a:r>
              <a:rPr sz="1600" spc="-5" dirty="0">
                <a:latin typeface="Calibri"/>
                <a:cs typeface="Calibri"/>
              </a:rPr>
              <a:t>in our document by clicking </a:t>
            </a:r>
            <a:r>
              <a:rPr sz="1600" dirty="0">
                <a:latin typeface="Calibri"/>
                <a:cs typeface="Calibri"/>
              </a:rPr>
              <a:t>on</a:t>
            </a:r>
            <a:r>
              <a:rPr sz="1600" spc="10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the</a:t>
            </a:r>
            <a:endParaRPr sz="1600" dirty="0">
              <a:latin typeface="Calibri"/>
              <a:cs typeface="Calibri"/>
            </a:endParaRPr>
          </a:p>
          <a:p>
            <a:pPr marL="76200">
              <a:lnSpc>
                <a:spcPct val="100000"/>
              </a:lnSpc>
              <a:spcBef>
                <a:spcPts val="1010"/>
              </a:spcBef>
            </a:pPr>
            <a:r>
              <a:rPr sz="1600" spc="-5" dirty="0">
                <a:latin typeface="Calibri"/>
                <a:cs typeface="Calibri"/>
              </a:rPr>
              <a:t>icon from the toolbar or from the menu bar. We </a:t>
            </a:r>
            <a:r>
              <a:rPr sz="1600" spc="-10" dirty="0">
                <a:latin typeface="Calibri"/>
                <a:cs typeface="Calibri"/>
              </a:rPr>
              <a:t>can </a:t>
            </a:r>
            <a:r>
              <a:rPr sz="1600" dirty="0">
                <a:latin typeface="Calibri"/>
                <a:cs typeface="Calibri"/>
              </a:rPr>
              <a:t>also </a:t>
            </a:r>
            <a:r>
              <a:rPr sz="1600" spc="-10" dirty="0">
                <a:latin typeface="Calibri"/>
                <a:cs typeface="Calibri"/>
              </a:rPr>
              <a:t>use </a:t>
            </a:r>
            <a:r>
              <a:rPr sz="1600" b="1" spc="-5" dirty="0">
                <a:latin typeface="Calibri"/>
                <a:cs typeface="Calibri"/>
              </a:rPr>
              <a:t>Ctrl-Alt-F</a:t>
            </a:r>
            <a:r>
              <a:rPr sz="1600" b="1" spc="12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shortcut</a:t>
            </a:r>
            <a:endParaRPr sz="1600" dirty="0">
              <a:latin typeface="Calibri"/>
              <a:cs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28600" y="1638045"/>
            <a:ext cx="723900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z="48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ACKNOWLEDGMENT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28600" y="2711475"/>
            <a:ext cx="7239000" cy="513371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614045" algn="just">
              <a:lnSpc>
                <a:spcPct val="152700"/>
              </a:lnSpc>
              <a:spcBef>
                <a:spcPts val="100"/>
              </a:spcBef>
            </a:pPr>
            <a:r>
              <a:rPr sz="2000" spc="-5" dirty="0">
                <a:latin typeface="Calibri"/>
                <a:cs typeface="Calibri"/>
              </a:rPr>
              <a:t>My profound gratitude to Almighty Allah for the knowledge, wisdom and  understanding that he bestowed on me to carry </a:t>
            </a:r>
            <a:r>
              <a:rPr sz="2000" spc="-10" dirty="0">
                <a:latin typeface="Calibri"/>
                <a:cs typeface="Calibri"/>
              </a:rPr>
              <a:t>out </a:t>
            </a:r>
            <a:r>
              <a:rPr sz="2000" spc="-5" dirty="0">
                <a:latin typeface="Calibri"/>
                <a:cs typeface="Calibri"/>
              </a:rPr>
              <a:t>this</a:t>
            </a:r>
            <a:r>
              <a:rPr sz="2000" spc="4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project.</a:t>
            </a:r>
            <a:endParaRPr sz="2000" dirty="0">
              <a:latin typeface="Calibri"/>
              <a:cs typeface="Calibri"/>
            </a:endParaRPr>
          </a:p>
          <a:p>
            <a:pPr marL="12700" algn="just">
              <a:lnSpc>
                <a:spcPct val="100000"/>
              </a:lnSpc>
              <a:spcBef>
                <a:spcPts val="1020"/>
              </a:spcBef>
            </a:pPr>
            <a:r>
              <a:rPr sz="2000" spc="10" dirty="0">
                <a:latin typeface="Calibri"/>
                <a:cs typeface="Calibri"/>
              </a:rPr>
              <a:t>My</a:t>
            </a:r>
            <a:r>
              <a:rPr sz="2000" spc="70" dirty="0">
                <a:latin typeface="Calibri"/>
                <a:cs typeface="Calibri"/>
              </a:rPr>
              <a:t> </a:t>
            </a:r>
            <a:r>
              <a:rPr sz="2000" spc="50" dirty="0">
                <a:latin typeface="Calibri"/>
                <a:cs typeface="Calibri"/>
              </a:rPr>
              <a:t>grateful</a:t>
            </a:r>
            <a:r>
              <a:rPr sz="2000" spc="145" dirty="0">
                <a:latin typeface="Calibri"/>
                <a:cs typeface="Calibri"/>
              </a:rPr>
              <a:t> </a:t>
            </a:r>
            <a:r>
              <a:rPr sz="2000" spc="45" dirty="0">
                <a:latin typeface="Calibri"/>
                <a:cs typeface="Calibri"/>
              </a:rPr>
              <a:t>thanks</a:t>
            </a:r>
            <a:r>
              <a:rPr sz="2000" spc="120" dirty="0">
                <a:latin typeface="Calibri"/>
                <a:cs typeface="Calibri"/>
              </a:rPr>
              <a:t> </a:t>
            </a:r>
            <a:r>
              <a:rPr sz="2000" spc="40" dirty="0">
                <a:latin typeface="Calibri"/>
                <a:cs typeface="Calibri"/>
              </a:rPr>
              <a:t>also</a:t>
            </a:r>
            <a:r>
              <a:rPr sz="2000" spc="120" dirty="0">
                <a:latin typeface="Calibri"/>
                <a:cs typeface="Calibri"/>
              </a:rPr>
              <a:t> </a:t>
            </a:r>
            <a:r>
              <a:rPr sz="2000" spc="15" dirty="0">
                <a:latin typeface="Calibri"/>
                <a:cs typeface="Calibri"/>
              </a:rPr>
              <a:t>go</a:t>
            </a:r>
            <a:r>
              <a:rPr sz="2000" spc="50" dirty="0">
                <a:latin typeface="Calibri"/>
                <a:cs typeface="Calibri"/>
              </a:rPr>
              <a:t> </a:t>
            </a:r>
            <a:r>
              <a:rPr sz="2000" spc="15" dirty="0">
                <a:latin typeface="Calibri"/>
                <a:cs typeface="Calibri"/>
              </a:rPr>
              <a:t>to</a:t>
            </a:r>
            <a:r>
              <a:rPr sz="2000" spc="70" dirty="0">
                <a:latin typeface="Calibri"/>
                <a:cs typeface="Calibri"/>
              </a:rPr>
              <a:t> </a:t>
            </a:r>
            <a:r>
              <a:rPr sz="2000" spc="25" dirty="0">
                <a:latin typeface="Calibri"/>
                <a:cs typeface="Calibri"/>
              </a:rPr>
              <a:t>the</a:t>
            </a:r>
            <a:r>
              <a:rPr sz="2000" spc="105" dirty="0">
                <a:latin typeface="Calibri"/>
                <a:cs typeface="Calibri"/>
              </a:rPr>
              <a:t> </a:t>
            </a:r>
            <a:r>
              <a:rPr sz="2000" spc="45" dirty="0">
                <a:latin typeface="Calibri"/>
                <a:cs typeface="Calibri"/>
              </a:rPr>
              <a:t>Entire</a:t>
            </a:r>
            <a:r>
              <a:rPr sz="2000" spc="120" dirty="0">
                <a:latin typeface="Calibri"/>
                <a:cs typeface="Calibri"/>
              </a:rPr>
              <a:t> </a:t>
            </a:r>
            <a:r>
              <a:rPr sz="2000" spc="50" dirty="0">
                <a:latin typeface="Calibri"/>
                <a:cs typeface="Calibri"/>
              </a:rPr>
              <a:t>Computer</a:t>
            </a:r>
            <a:r>
              <a:rPr sz="2000" spc="135" dirty="0">
                <a:latin typeface="Calibri"/>
                <a:cs typeface="Calibri"/>
              </a:rPr>
              <a:t> </a:t>
            </a:r>
            <a:r>
              <a:rPr sz="2000" spc="50" dirty="0">
                <a:latin typeface="Calibri"/>
                <a:cs typeface="Calibri"/>
              </a:rPr>
              <a:t>science</a:t>
            </a:r>
            <a:endParaRPr sz="2000" dirty="0">
              <a:latin typeface="Calibri"/>
              <a:cs typeface="Calibri"/>
            </a:endParaRPr>
          </a:p>
          <a:p>
            <a:pPr marL="12700" marR="5080" algn="just">
              <a:lnSpc>
                <a:spcPct val="152500"/>
              </a:lnSpc>
            </a:pPr>
            <a:r>
              <a:rPr sz="2000" spc="45" dirty="0">
                <a:latin typeface="Calibri"/>
                <a:cs typeface="Calibri"/>
              </a:rPr>
              <a:t>Department </a:t>
            </a:r>
            <a:r>
              <a:rPr sz="2000" spc="10" dirty="0">
                <a:latin typeface="Calibri"/>
                <a:cs typeface="Calibri"/>
              </a:rPr>
              <a:t>of </a:t>
            </a:r>
            <a:r>
              <a:rPr sz="2000" spc="30" dirty="0">
                <a:latin typeface="Calibri"/>
                <a:cs typeface="Calibri"/>
              </a:rPr>
              <a:t>the </a:t>
            </a:r>
            <a:r>
              <a:rPr sz="2000" spc="50" dirty="0">
                <a:latin typeface="Calibri"/>
                <a:cs typeface="Calibri"/>
              </a:rPr>
              <a:t>University </a:t>
            </a:r>
            <a:r>
              <a:rPr sz="2000" spc="10" dirty="0">
                <a:latin typeface="Calibri"/>
                <a:cs typeface="Calibri"/>
              </a:rPr>
              <a:t>of </a:t>
            </a:r>
            <a:r>
              <a:rPr sz="2000" spc="60" dirty="0">
                <a:latin typeface="Calibri"/>
                <a:cs typeface="Calibri"/>
              </a:rPr>
              <a:t>Karachi, </a:t>
            </a:r>
            <a:r>
              <a:rPr lang="en-US" sz="2000" b="1" u="sng" spc="-5" dirty="0">
                <a:latin typeface="Calibri"/>
                <a:cs typeface="Calibri"/>
              </a:rPr>
              <a:t>Sir Khalid Jamal</a:t>
            </a:r>
            <a:r>
              <a:rPr sz="2000" b="1" spc="40" dirty="0">
                <a:latin typeface="Calibri"/>
                <a:cs typeface="Calibri"/>
              </a:rPr>
              <a:t> </a:t>
            </a:r>
            <a:r>
              <a:rPr sz="2000" spc="20" dirty="0">
                <a:latin typeface="Calibri"/>
                <a:cs typeface="Calibri"/>
              </a:rPr>
              <a:t>and </a:t>
            </a:r>
            <a:r>
              <a:rPr sz="2000" spc="25" dirty="0">
                <a:latin typeface="Calibri"/>
                <a:cs typeface="Calibri"/>
              </a:rPr>
              <a:t>all </a:t>
            </a:r>
            <a:r>
              <a:rPr sz="2000" spc="35" dirty="0">
                <a:latin typeface="Calibri"/>
                <a:cs typeface="Calibri"/>
              </a:rPr>
              <a:t>lecturers  </a:t>
            </a:r>
            <a:r>
              <a:rPr sz="2000" spc="25" dirty="0">
                <a:latin typeface="Calibri"/>
                <a:cs typeface="Calibri"/>
              </a:rPr>
              <a:t>who </a:t>
            </a:r>
            <a:r>
              <a:rPr sz="2000" spc="50" dirty="0">
                <a:latin typeface="Calibri"/>
                <a:cs typeface="Calibri"/>
              </a:rPr>
              <a:t>prepared </a:t>
            </a:r>
            <a:r>
              <a:rPr sz="2000" spc="15" dirty="0">
                <a:latin typeface="Calibri"/>
                <a:cs typeface="Calibri"/>
              </a:rPr>
              <a:t>me </a:t>
            </a:r>
            <a:r>
              <a:rPr sz="2000" spc="35" dirty="0">
                <a:latin typeface="Calibri"/>
                <a:cs typeface="Calibri"/>
              </a:rPr>
              <a:t>from </a:t>
            </a:r>
            <a:r>
              <a:rPr sz="2000" spc="25" dirty="0">
                <a:latin typeface="Calibri"/>
                <a:cs typeface="Calibri"/>
              </a:rPr>
              <a:t>the </a:t>
            </a:r>
            <a:r>
              <a:rPr sz="2000" spc="40" dirty="0">
                <a:latin typeface="Calibri"/>
                <a:cs typeface="Calibri"/>
              </a:rPr>
              <a:t>base </a:t>
            </a:r>
            <a:r>
              <a:rPr sz="2000" spc="10" dirty="0">
                <a:latin typeface="Calibri"/>
                <a:cs typeface="Calibri"/>
              </a:rPr>
              <a:t>of </a:t>
            </a:r>
            <a:r>
              <a:rPr sz="2000" spc="50" dirty="0">
                <a:latin typeface="Calibri"/>
                <a:cs typeface="Calibri"/>
              </a:rPr>
              <a:t>computer science. </a:t>
            </a:r>
            <a:r>
              <a:rPr sz="2000" spc="30" dirty="0">
                <a:latin typeface="Calibri"/>
                <a:cs typeface="Calibri"/>
              </a:rPr>
              <a:t>The </a:t>
            </a:r>
            <a:r>
              <a:rPr sz="2000" spc="60" dirty="0">
                <a:latin typeface="Calibri"/>
                <a:cs typeface="Calibri"/>
              </a:rPr>
              <a:t>co-operation </a:t>
            </a:r>
            <a:r>
              <a:rPr sz="2000" spc="15" dirty="0">
                <a:latin typeface="Calibri"/>
                <a:cs typeface="Calibri"/>
              </a:rPr>
              <a:t>is  </a:t>
            </a:r>
            <a:r>
              <a:rPr sz="2000" spc="40" dirty="0">
                <a:latin typeface="Calibri"/>
                <a:cs typeface="Calibri"/>
              </a:rPr>
              <a:t>much </a:t>
            </a:r>
            <a:r>
              <a:rPr sz="2000" spc="45" dirty="0">
                <a:latin typeface="Calibri"/>
                <a:cs typeface="Calibri"/>
              </a:rPr>
              <a:t>indeed</a:t>
            </a:r>
            <a:r>
              <a:rPr sz="2000" spc="405" dirty="0">
                <a:latin typeface="Calibri"/>
                <a:cs typeface="Calibri"/>
              </a:rPr>
              <a:t> </a:t>
            </a:r>
            <a:r>
              <a:rPr sz="2000" spc="55" dirty="0">
                <a:latin typeface="Calibri"/>
                <a:cs typeface="Calibri"/>
              </a:rPr>
              <a:t>appreciated.</a:t>
            </a:r>
            <a:endParaRPr sz="2000" dirty="0">
              <a:latin typeface="Calibri"/>
              <a:cs typeface="Calibri"/>
            </a:endParaRPr>
          </a:p>
          <a:p>
            <a:pPr marL="12700" marR="210185" algn="just">
              <a:lnSpc>
                <a:spcPts val="2930"/>
              </a:lnSpc>
              <a:spcBef>
                <a:spcPts val="260"/>
              </a:spcBef>
            </a:pPr>
            <a:r>
              <a:rPr sz="2000" spc="-10" dirty="0">
                <a:latin typeface="Calibri"/>
                <a:cs typeface="Calibri"/>
              </a:rPr>
              <a:t>Special </a:t>
            </a:r>
            <a:r>
              <a:rPr sz="2000" spc="-5" dirty="0">
                <a:latin typeface="Calibri"/>
                <a:cs typeface="Calibri"/>
              </a:rPr>
              <a:t>thanks also to my parents; </a:t>
            </a:r>
            <a:r>
              <a:rPr sz="2000" dirty="0">
                <a:latin typeface="Calibri"/>
                <a:cs typeface="Calibri"/>
              </a:rPr>
              <a:t>who </a:t>
            </a:r>
            <a:r>
              <a:rPr sz="2000" spc="-5" dirty="0">
                <a:latin typeface="Calibri"/>
                <a:cs typeface="Calibri"/>
              </a:rPr>
              <a:t>encouraged supported and helped me  financially, prayerfully and morally </a:t>
            </a:r>
            <a:r>
              <a:rPr sz="2000" dirty="0">
                <a:latin typeface="Calibri"/>
                <a:cs typeface="Calibri"/>
              </a:rPr>
              <a:t>throughout </a:t>
            </a:r>
            <a:r>
              <a:rPr sz="2000" spc="-5" dirty="0">
                <a:latin typeface="Calibri"/>
                <a:cs typeface="Calibri"/>
              </a:rPr>
              <a:t>this project.</a:t>
            </a:r>
            <a:endParaRPr sz="2000" dirty="0">
              <a:latin typeface="Calibri"/>
              <a:cs typeface="Calibri"/>
            </a:endParaRPr>
          </a:p>
          <a:p>
            <a:pPr marL="12700" algn="just">
              <a:lnSpc>
                <a:spcPct val="100000"/>
              </a:lnSpc>
              <a:spcBef>
                <a:spcPts val="745"/>
              </a:spcBef>
            </a:pPr>
            <a:r>
              <a:rPr sz="2000" spc="-5" dirty="0">
                <a:latin typeface="Calibri"/>
                <a:cs typeface="Calibri"/>
              </a:rPr>
              <a:t>May the Almighty Allah bless </a:t>
            </a:r>
            <a:r>
              <a:rPr sz="2000" spc="-10" dirty="0">
                <a:latin typeface="Calibri"/>
                <a:cs typeface="Calibri"/>
              </a:rPr>
              <a:t>you </a:t>
            </a:r>
            <a:r>
              <a:rPr sz="2000" dirty="0">
                <a:latin typeface="Calibri"/>
                <a:cs typeface="Calibri"/>
              </a:rPr>
              <a:t>all </a:t>
            </a:r>
            <a:r>
              <a:rPr sz="2000" spc="-5" dirty="0">
                <a:latin typeface="Calibri"/>
                <a:cs typeface="Calibri"/>
              </a:rPr>
              <a:t>and keep you </a:t>
            </a:r>
            <a:r>
              <a:rPr sz="2000" dirty="0">
                <a:latin typeface="Calibri"/>
                <a:cs typeface="Calibri"/>
              </a:rPr>
              <a:t>all </a:t>
            </a:r>
            <a:r>
              <a:rPr sz="2000" spc="-10" dirty="0">
                <a:latin typeface="Calibri"/>
                <a:cs typeface="Calibri"/>
              </a:rPr>
              <a:t>to </a:t>
            </a:r>
            <a:r>
              <a:rPr sz="2000" spc="-5" dirty="0">
                <a:latin typeface="Calibri"/>
                <a:cs typeface="Calibri"/>
              </a:rPr>
              <a:t>enjoy the </a:t>
            </a:r>
            <a:r>
              <a:rPr sz="2000" spc="-10" dirty="0">
                <a:latin typeface="Calibri"/>
                <a:cs typeface="Calibri"/>
              </a:rPr>
              <a:t>fruit </a:t>
            </a:r>
            <a:r>
              <a:rPr sz="2000" spc="-5" dirty="0">
                <a:latin typeface="Calibri"/>
                <a:cs typeface="Calibri"/>
              </a:rPr>
              <a:t>of</a:t>
            </a:r>
            <a:r>
              <a:rPr sz="2000" spc="13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your</a:t>
            </a:r>
            <a:r>
              <a:rPr lang="en-US"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labor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Insha’Allah.</a:t>
            </a:r>
            <a:endParaRPr sz="2000" dirty="0">
              <a:latin typeface="Calibri"/>
              <a:cs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44500" y="306729"/>
            <a:ext cx="6749415" cy="905728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76200" marR="5080">
              <a:lnSpc>
                <a:spcPct val="152600"/>
              </a:lnSpc>
              <a:spcBef>
                <a:spcPts val="95"/>
              </a:spcBef>
            </a:pPr>
            <a:r>
              <a:rPr sz="1600" spc="-10" dirty="0">
                <a:latin typeface="Calibri"/>
                <a:cs typeface="Calibri"/>
              </a:rPr>
              <a:t>key </a:t>
            </a:r>
            <a:r>
              <a:rPr sz="1600" spc="-5" dirty="0">
                <a:latin typeface="Calibri"/>
                <a:cs typeface="Calibri"/>
              </a:rPr>
              <a:t>to </a:t>
            </a:r>
            <a:r>
              <a:rPr sz="1600" spc="-10" dirty="0">
                <a:latin typeface="Calibri"/>
                <a:cs typeface="Calibri"/>
              </a:rPr>
              <a:t>open </a:t>
            </a:r>
            <a:r>
              <a:rPr sz="1600" spc="-5" dirty="0">
                <a:latin typeface="Calibri"/>
                <a:cs typeface="Calibri"/>
              </a:rPr>
              <a:t>a </a:t>
            </a:r>
            <a:r>
              <a:rPr sz="1600" dirty="0">
                <a:latin typeface="Calibri"/>
                <a:cs typeface="Calibri"/>
              </a:rPr>
              <a:t>color </a:t>
            </a:r>
            <a:r>
              <a:rPr sz="1600" spc="-5" dirty="0">
                <a:latin typeface="Calibri"/>
                <a:cs typeface="Calibri"/>
              </a:rPr>
              <a:t>picker dialog. The </a:t>
            </a:r>
            <a:r>
              <a:rPr sz="1600" spc="-10" dirty="0">
                <a:latin typeface="Calibri"/>
                <a:cs typeface="Calibri"/>
              </a:rPr>
              <a:t>Color </a:t>
            </a:r>
            <a:r>
              <a:rPr sz="1600" spc="-5" dirty="0">
                <a:latin typeface="Calibri"/>
                <a:cs typeface="Calibri"/>
              </a:rPr>
              <a:t>will be individual for every text  </a:t>
            </a:r>
            <a:r>
              <a:rPr sz="1600" spc="-10" dirty="0">
                <a:latin typeface="Calibri"/>
                <a:cs typeface="Calibri"/>
              </a:rPr>
              <a:t>selected. </a:t>
            </a:r>
            <a:r>
              <a:rPr sz="1600" spc="-5" dirty="0">
                <a:latin typeface="Calibri"/>
                <a:cs typeface="Calibri"/>
              </a:rPr>
              <a:t>When Font Foreground color function is triggered, the dialog for  choosing a color </a:t>
            </a:r>
            <a:r>
              <a:rPr sz="1600" dirty="0">
                <a:latin typeface="Calibri"/>
                <a:cs typeface="Calibri"/>
              </a:rPr>
              <a:t>or </a:t>
            </a:r>
            <a:r>
              <a:rPr sz="1600" spc="-5" dirty="0">
                <a:latin typeface="Calibri"/>
                <a:cs typeface="Calibri"/>
              </a:rPr>
              <a:t>a </a:t>
            </a:r>
            <a:r>
              <a:rPr sz="1600" dirty="0">
                <a:latin typeface="Calibri"/>
                <a:cs typeface="Calibri"/>
              </a:rPr>
              <a:t>color </a:t>
            </a:r>
            <a:r>
              <a:rPr sz="1600" spc="-5" dirty="0">
                <a:latin typeface="Calibri"/>
                <a:cs typeface="Calibri"/>
              </a:rPr>
              <a:t>picker dialog will appear and </a:t>
            </a:r>
            <a:r>
              <a:rPr sz="1600" spc="-10" dirty="0">
                <a:latin typeface="Calibri"/>
                <a:cs typeface="Calibri"/>
              </a:rPr>
              <a:t>user </a:t>
            </a:r>
            <a:r>
              <a:rPr sz="1600" spc="-5" dirty="0">
                <a:latin typeface="Calibri"/>
                <a:cs typeface="Calibri"/>
              </a:rPr>
              <a:t>can select either  from the </a:t>
            </a:r>
            <a:r>
              <a:rPr sz="1600" dirty="0">
                <a:latin typeface="Calibri"/>
                <a:cs typeface="Calibri"/>
              </a:rPr>
              <a:t>built-in </a:t>
            </a:r>
            <a:r>
              <a:rPr sz="1600" spc="-5" dirty="0">
                <a:latin typeface="Calibri"/>
                <a:cs typeface="Calibri"/>
              </a:rPr>
              <a:t>colors or user can make custom colors as </a:t>
            </a:r>
            <a:r>
              <a:rPr sz="1600" dirty="0">
                <a:latin typeface="Calibri"/>
                <a:cs typeface="Calibri"/>
              </a:rPr>
              <a:t>well </a:t>
            </a:r>
            <a:r>
              <a:rPr sz="1600" spc="-5" dirty="0">
                <a:latin typeface="Calibri"/>
                <a:cs typeface="Calibri"/>
              </a:rPr>
              <a:t>and the swatches  will be </a:t>
            </a:r>
            <a:r>
              <a:rPr sz="1600" spc="-10" dirty="0">
                <a:latin typeface="Calibri"/>
                <a:cs typeface="Calibri"/>
              </a:rPr>
              <a:t>saved </a:t>
            </a:r>
            <a:r>
              <a:rPr sz="1600" spc="-5" dirty="0">
                <a:latin typeface="Calibri"/>
                <a:cs typeface="Calibri"/>
              </a:rPr>
              <a:t>as </a:t>
            </a:r>
            <a:r>
              <a:rPr sz="1600" dirty="0">
                <a:latin typeface="Calibri"/>
                <a:cs typeface="Calibri"/>
              </a:rPr>
              <a:t>well. </a:t>
            </a:r>
            <a:r>
              <a:rPr sz="1600" spc="-10" dirty="0">
                <a:latin typeface="Calibri"/>
                <a:cs typeface="Calibri"/>
              </a:rPr>
              <a:t>The </a:t>
            </a:r>
            <a:r>
              <a:rPr sz="1600" spc="-5" dirty="0">
                <a:latin typeface="Calibri"/>
                <a:cs typeface="Calibri"/>
              </a:rPr>
              <a:t>customized color picked will also </a:t>
            </a:r>
            <a:r>
              <a:rPr sz="1600" spc="-10" dirty="0">
                <a:latin typeface="Calibri"/>
                <a:cs typeface="Calibri"/>
              </a:rPr>
              <a:t>show </a:t>
            </a:r>
            <a:r>
              <a:rPr sz="1600" spc="-5" dirty="0">
                <a:latin typeface="Calibri"/>
                <a:cs typeface="Calibri"/>
              </a:rPr>
              <a:t>the </a:t>
            </a:r>
            <a:r>
              <a:rPr sz="1600" dirty="0">
                <a:latin typeface="Calibri"/>
                <a:cs typeface="Calibri"/>
              </a:rPr>
              <a:t>hex </a:t>
            </a:r>
            <a:r>
              <a:rPr sz="1600" spc="-5" dirty="0">
                <a:latin typeface="Calibri"/>
                <a:cs typeface="Calibri"/>
              </a:rPr>
              <a:t>code as  well. The related Icon </a:t>
            </a:r>
            <a:r>
              <a:rPr sz="1600" dirty="0">
                <a:latin typeface="Calibri"/>
                <a:cs typeface="Calibri"/>
              </a:rPr>
              <a:t>is </a:t>
            </a:r>
            <a:r>
              <a:rPr sz="1600" spc="-5" dirty="0">
                <a:latin typeface="Calibri"/>
                <a:cs typeface="Calibri"/>
              </a:rPr>
              <a:t>also used to indicate a </a:t>
            </a:r>
            <a:r>
              <a:rPr sz="1600" spc="-10" dirty="0">
                <a:latin typeface="Calibri"/>
                <a:cs typeface="Calibri"/>
              </a:rPr>
              <a:t>user </a:t>
            </a:r>
            <a:r>
              <a:rPr sz="1600" spc="-5" dirty="0">
                <a:latin typeface="Calibri"/>
                <a:cs typeface="Calibri"/>
              </a:rPr>
              <a:t>of what action will </a:t>
            </a:r>
            <a:r>
              <a:rPr sz="1600" spc="-10" dirty="0">
                <a:latin typeface="Calibri"/>
                <a:cs typeface="Calibri"/>
              </a:rPr>
              <a:t>be  performed </a:t>
            </a:r>
            <a:r>
              <a:rPr sz="1600" spc="-5" dirty="0">
                <a:latin typeface="Calibri"/>
                <a:cs typeface="Calibri"/>
              </a:rPr>
              <a:t>when </a:t>
            </a:r>
            <a:r>
              <a:rPr sz="1600" dirty="0">
                <a:latin typeface="Calibri"/>
                <a:cs typeface="Calibri"/>
              </a:rPr>
              <a:t>icon </a:t>
            </a:r>
            <a:r>
              <a:rPr sz="1600" spc="-5" dirty="0">
                <a:latin typeface="Calibri"/>
                <a:cs typeface="Calibri"/>
              </a:rPr>
              <a:t>is triggered by clicking or </a:t>
            </a:r>
            <a:r>
              <a:rPr sz="1600" dirty="0">
                <a:latin typeface="Calibri"/>
                <a:cs typeface="Calibri"/>
              </a:rPr>
              <a:t>by </a:t>
            </a:r>
            <a:r>
              <a:rPr sz="1600" spc="-5" dirty="0">
                <a:latin typeface="Calibri"/>
                <a:cs typeface="Calibri"/>
              </a:rPr>
              <a:t>triggering the </a:t>
            </a:r>
            <a:r>
              <a:rPr sz="1600" dirty="0">
                <a:latin typeface="Calibri"/>
                <a:cs typeface="Calibri"/>
              </a:rPr>
              <a:t>shortcut. </a:t>
            </a:r>
            <a:r>
              <a:rPr sz="1600" spc="-10" dirty="0">
                <a:latin typeface="Calibri"/>
                <a:cs typeface="Calibri"/>
              </a:rPr>
              <a:t>When  hovered </a:t>
            </a:r>
            <a:r>
              <a:rPr sz="1600" dirty="0">
                <a:latin typeface="Calibri"/>
                <a:cs typeface="Calibri"/>
              </a:rPr>
              <a:t>over </a:t>
            </a:r>
            <a:r>
              <a:rPr sz="1600" spc="-5" dirty="0">
                <a:latin typeface="Calibri"/>
                <a:cs typeface="Calibri"/>
              </a:rPr>
              <a:t>the mouse we get a glimpse of what the icon is about and a text is  displayed inside a status bar </a:t>
            </a:r>
            <a:r>
              <a:rPr sz="1600" b="1" spc="-5" dirty="0">
                <a:latin typeface="Calibri"/>
                <a:cs typeface="Calibri"/>
              </a:rPr>
              <a:t>“Change text Foreground</a:t>
            </a:r>
            <a:r>
              <a:rPr sz="1600" b="1" spc="30" dirty="0">
                <a:latin typeface="Calibri"/>
                <a:cs typeface="Calibri"/>
              </a:rPr>
              <a:t> </a:t>
            </a:r>
            <a:r>
              <a:rPr sz="1600" b="1" spc="-5" dirty="0">
                <a:latin typeface="Calibri"/>
                <a:cs typeface="Calibri"/>
              </a:rPr>
              <a:t>Color”.</a:t>
            </a:r>
            <a:endParaRPr sz="1600" dirty="0">
              <a:latin typeface="Calibri"/>
              <a:cs typeface="Calibri"/>
            </a:endParaRPr>
          </a:p>
          <a:p>
            <a:pPr marL="469900" indent="-457834">
              <a:spcBef>
                <a:spcPts val="965"/>
              </a:spcBef>
              <a:buFontTx/>
              <a:buAutoNum type="arabicPeriod" startAt="32"/>
              <a:tabLst>
                <a:tab pos="470534" algn="l"/>
              </a:tabLst>
            </a:pPr>
            <a:r>
              <a:rPr lang="en-US" sz="2400" b="1" u="sng" spc="-5" dirty="0">
                <a:latin typeface="Calibri"/>
                <a:cs typeface="Calibri"/>
              </a:rPr>
              <a:t>CHANGE TEXT BACKGROUND COLOR:</a:t>
            </a:r>
            <a:endParaRPr sz="2400" dirty="0">
              <a:latin typeface="Calibri"/>
              <a:cs typeface="Calibri"/>
            </a:endParaRPr>
          </a:p>
          <a:p>
            <a:pPr marL="762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Calibri"/>
                <a:cs typeface="Calibri"/>
              </a:rPr>
              <a:t>We can change </a:t>
            </a:r>
            <a:r>
              <a:rPr sz="1600" dirty="0">
                <a:latin typeface="Calibri"/>
                <a:cs typeface="Calibri"/>
              </a:rPr>
              <a:t>the </a:t>
            </a:r>
            <a:r>
              <a:rPr sz="1600" spc="-10" dirty="0">
                <a:latin typeface="Calibri"/>
                <a:cs typeface="Calibri"/>
              </a:rPr>
              <a:t>Text </a:t>
            </a:r>
            <a:r>
              <a:rPr sz="1600" spc="-5" dirty="0">
                <a:latin typeface="Calibri"/>
                <a:cs typeface="Calibri"/>
              </a:rPr>
              <a:t>Background </a:t>
            </a:r>
            <a:r>
              <a:rPr sz="1600" spc="-10" dirty="0">
                <a:latin typeface="Calibri"/>
                <a:cs typeface="Calibri"/>
              </a:rPr>
              <a:t>Color </a:t>
            </a:r>
            <a:r>
              <a:rPr sz="1600" spc="-5" dirty="0">
                <a:latin typeface="Calibri"/>
                <a:cs typeface="Calibri"/>
              </a:rPr>
              <a:t>in </a:t>
            </a:r>
            <a:r>
              <a:rPr sz="1600" dirty="0">
                <a:latin typeface="Calibri"/>
                <a:cs typeface="Calibri"/>
              </a:rPr>
              <a:t>our </a:t>
            </a:r>
            <a:r>
              <a:rPr sz="1600" spc="-5" dirty="0">
                <a:latin typeface="Calibri"/>
                <a:cs typeface="Calibri"/>
              </a:rPr>
              <a:t>document by </a:t>
            </a:r>
            <a:r>
              <a:rPr sz="1600" dirty="0">
                <a:latin typeface="Calibri"/>
                <a:cs typeface="Calibri"/>
              </a:rPr>
              <a:t>clicking on</a:t>
            </a:r>
            <a:r>
              <a:rPr sz="1600" spc="9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the</a:t>
            </a:r>
            <a:endParaRPr sz="1600" dirty="0">
              <a:latin typeface="Calibri"/>
              <a:cs typeface="Calibri"/>
            </a:endParaRPr>
          </a:p>
          <a:p>
            <a:pPr marL="76200" marR="6350">
              <a:lnSpc>
                <a:spcPct val="152600"/>
              </a:lnSpc>
              <a:spcBef>
                <a:spcPts val="10"/>
              </a:spcBef>
            </a:pPr>
            <a:r>
              <a:rPr sz="1600" spc="-5" dirty="0">
                <a:latin typeface="Calibri"/>
                <a:cs typeface="Calibri"/>
              </a:rPr>
              <a:t>icon from the toolbar or from the menu bar. We </a:t>
            </a:r>
            <a:r>
              <a:rPr sz="1600" spc="-10" dirty="0">
                <a:latin typeface="Calibri"/>
                <a:cs typeface="Calibri"/>
              </a:rPr>
              <a:t>can </a:t>
            </a:r>
            <a:r>
              <a:rPr sz="1600" dirty="0">
                <a:latin typeface="Calibri"/>
                <a:cs typeface="Calibri"/>
              </a:rPr>
              <a:t>also </a:t>
            </a:r>
            <a:r>
              <a:rPr sz="1600" spc="-10" dirty="0">
                <a:latin typeface="Calibri"/>
                <a:cs typeface="Calibri"/>
              </a:rPr>
              <a:t>use </a:t>
            </a:r>
            <a:r>
              <a:rPr sz="1600" b="1" spc="-5" dirty="0">
                <a:latin typeface="Calibri"/>
                <a:cs typeface="Calibri"/>
              </a:rPr>
              <a:t>Ctrl-Alt-B </a:t>
            </a:r>
            <a:r>
              <a:rPr sz="1600" spc="-10" dirty="0">
                <a:latin typeface="Calibri"/>
                <a:cs typeface="Calibri"/>
              </a:rPr>
              <a:t>shortcut  key </a:t>
            </a:r>
            <a:r>
              <a:rPr sz="1600" spc="-5" dirty="0">
                <a:latin typeface="Calibri"/>
                <a:cs typeface="Calibri"/>
              </a:rPr>
              <a:t>to </a:t>
            </a:r>
            <a:r>
              <a:rPr sz="1600" spc="-10" dirty="0">
                <a:latin typeface="Calibri"/>
                <a:cs typeface="Calibri"/>
              </a:rPr>
              <a:t>open </a:t>
            </a:r>
            <a:r>
              <a:rPr sz="1600" spc="-5" dirty="0">
                <a:latin typeface="Calibri"/>
                <a:cs typeface="Calibri"/>
              </a:rPr>
              <a:t>a </a:t>
            </a:r>
            <a:r>
              <a:rPr sz="1600" dirty="0">
                <a:latin typeface="Calibri"/>
                <a:cs typeface="Calibri"/>
              </a:rPr>
              <a:t>color </a:t>
            </a:r>
            <a:r>
              <a:rPr sz="1600" spc="-5" dirty="0">
                <a:latin typeface="Calibri"/>
                <a:cs typeface="Calibri"/>
              </a:rPr>
              <a:t>picker dialog. </a:t>
            </a:r>
            <a:r>
              <a:rPr sz="1600" spc="-10" dirty="0">
                <a:latin typeface="Calibri"/>
                <a:cs typeface="Calibri"/>
              </a:rPr>
              <a:t>The </a:t>
            </a:r>
            <a:r>
              <a:rPr sz="1600" spc="-5" dirty="0">
                <a:latin typeface="Calibri"/>
                <a:cs typeface="Calibri"/>
              </a:rPr>
              <a:t>Color will be individual for every text  </a:t>
            </a:r>
            <a:r>
              <a:rPr sz="1600" spc="-10" dirty="0">
                <a:latin typeface="Calibri"/>
                <a:cs typeface="Calibri"/>
              </a:rPr>
              <a:t>selected. </a:t>
            </a:r>
            <a:r>
              <a:rPr sz="1600" spc="-5" dirty="0">
                <a:latin typeface="Calibri"/>
                <a:cs typeface="Calibri"/>
              </a:rPr>
              <a:t>When Font Foreground color function is triggered, the dialog for  choosing a color </a:t>
            </a:r>
            <a:r>
              <a:rPr sz="1600" dirty="0">
                <a:latin typeface="Calibri"/>
                <a:cs typeface="Calibri"/>
              </a:rPr>
              <a:t>or </a:t>
            </a:r>
            <a:r>
              <a:rPr sz="1600" spc="-5" dirty="0">
                <a:latin typeface="Calibri"/>
                <a:cs typeface="Calibri"/>
              </a:rPr>
              <a:t>a </a:t>
            </a:r>
            <a:r>
              <a:rPr sz="1600" dirty="0">
                <a:latin typeface="Calibri"/>
                <a:cs typeface="Calibri"/>
              </a:rPr>
              <a:t>color </a:t>
            </a:r>
            <a:r>
              <a:rPr sz="1600" spc="-5" dirty="0">
                <a:latin typeface="Calibri"/>
                <a:cs typeface="Calibri"/>
              </a:rPr>
              <a:t>picker dialog will appear and </a:t>
            </a:r>
            <a:r>
              <a:rPr sz="1600" spc="-10" dirty="0">
                <a:latin typeface="Calibri"/>
                <a:cs typeface="Calibri"/>
              </a:rPr>
              <a:t>user </a:t>
            </a:r>
            <a:r>
              <a:rPr sz="1600" spc="-5" dirty="0">
                <a:latin typeface="Calibri"/>
                <a:cs typeface="Calibri"/>
              </a:rPr>
              <a:t>can select either  from the </a:t>
            </a:r>
            <a:r>
              <a:rPr sz="1600" dirty="0">
                <a:latin typeface="Calibri"/>
                <a:cs typeface="Calibri"/>
              </a:rPr>
              <a:t>built-in </a:t>
            </a:r>
            <a:r>
              <a:rPr sz="1600" spc="-5" dirty="0">
                <a:latin typeface="Calibri"/>
                <a:cs typeface="Calibri"/>
              </a:rPr>
              <a:t>colors or user can make custom colors as </a:t>
            </a:r>
            <a:r>
              <a:rPr sz="1600" dirty="0">
                <a:latin typeface="Calibri"/>
                <a:cs typeface="Calibri"/>
              </a:rPr>
              <a:t>well </a:t>
            </a:r>
            <a:r>
              <a:rPr sz="1600" spc="-5" dirty="0">
                <a:latin typeface="Calibri"/>
                <a:cs typeface="Calibri"/>
              </a:rPr>
              <a:t>and the swatches  will be </a:t>
            </a:r>
            <a:r>
              <a:rPr sz="1600" spc="-10" dirty="0">
                <a:latin typeface="Calibri"/>
                <a:cs typeface="Calibri"/>
              </a:rPr>
              <a:t>saved </a:t>
            </a:r>
            <a:r>
              <a:rPr sz="1600" spc="-5" dirty="0">
                <a:latin typeface="Calibri"/>
                <a:cs typeface="Calibri"/>
              </a:rPr>
              <a:t>as </a:t>
            </a:r>
            <a:r>
              <a:rPr sz="1600" dirty="0">
                <a:latin typeface="Calibri"/>
                <a:cs typeface="Calibri"/>
              </a:rPr>
              <a:t>well. </a:t>
            </a:r>
            <a:r>
              <a:rPr sz="1600" spc="-10" dirty="0">
                <a:latin typeface="Calibri"/>
                <a:cs typeface="Calibri"/>
              </a:rPr>
              <a:t>The </a:t>
            </a:r>
            <a:r>
              <a:rPr sz="1600" spc="-5" dirty="0">
                <a:latin typeface="Calibri"/>
                <a:cs typeface="Calibri"/>
              </a:rPr>
              <a:t>customized color picked will also </a:t>
            </a:r>
            <a:r>
              <a:rPr sz="1600" spc="-10" dirty="0">
                <a:latin typeface="Calibri"/>
                <a:cs typeface="Calibri"/>
              </a:rPr>
              <a:t>show </a:t>
            </a:r>
            <a:r>
              <a:rPr sz="1600" spc="-5" dirty="0">
                <a:latin typeface="Calibri"/>
                <a:cs typeface="Calibri"/>
              </a:rPr>
              <a:t>the </a:t>
            </a:r>
            <a:r>
              <a:rPr sz="1600" dirty="0">
                <a:latin typeface="Calibri"/>
                <a:cs typeface="Calibri"/>
              </a:rPr>
              <a:t>hex </a:t>
            </a:r>
            <a:r>
              <a:rPr sz="1600" spc="-5" dirty="0">
                <a:latin typeface="Calibri"/>
                <a:cs typeface="Calibri"/>
              </a:rPr>
              <a:t>code as  well. </a:t>
            </a:r>
            <a:r>
              <a:rPr sz="1600" spc="-10" dirty="0">
                <a:latin typeface="Calibri"/>
                <a:cs typeface="Calibri"/>
              </a:rPr>
              <a:t>The </a:t>
            </a:r>
            <a:r>
              <a:rPr sz="1600" spc="-5" dirty="0">
                <a:latin typeface="Calibri"/>
                <a:cs typeface="Calibri"/>
              </a:rPr>
              <a:t>related Icon </a:t>
            </a:r>
            <a:r>
              <a:rPr sz="1600" dirty="0">
                <a:latin typeface="Calibri"/>
                <a:cs typeface="Calibri"/>
              </a:rPr>
              <a:t>is </a:t>
            </a:r>
            <a:r>
              <a:rPr sz="1600" spc="-5" dirty="0">
                <a:latin typeface="Calibri"/>
                <a:cs typeface="Calibri"/>
              </a:rPr>
              <a:t>also used to indicate a </a:t>
            </a:r>
            <a:r>
              <a:rPr sz="1600" spc="-10" dirty="0">
                <a:latin typeface="Calibri"/>
                <a:cs typeface="Calibri"/>
              </a:rPr>
              <a:t>user </a:t>
            </a:r>
            <a:r>
              <a:rPr sz="1600" spc="-5" dirty="0">
                <a:latin typeface="Calibri"/>
                <a:cs typeface="Calibri"/>
              </a:rPr>
              <a:t>of what action will </a:t>
            </a:r>
            <a:r>
              <a:rPr sz="1600" spc="-10" dirty="0">
                <a:latin typeface="Calibri"/>
                <a:cs typeface="Calibri"/>
              </a:rPr>
              <a:t>be  performed </a:t>
            </a:r>
            <a:r>
              <a:rPr sz="1600" spc="-5" dirty="0">
                <a:latin typeface="Calibri"/>
                <a:cs typeface="Calibri"/>
              </a:rPr>
              <a:t>when </a:t>
            </a:r>
            <a:r>
              <a:rPr sz="1600" dirty="0">
                <a:latin typeface="Calibri"/>
                <a:cs typeface="Calibri"/>
              </a:rPr>
              <a:t>icon </a:t>
            </a:r>
            <a:r>
              <a:rPr sz="1600" spc="-5" dirty="0">
                <a:latin typeface="Calibri"/>
                <a:cs typeface="Calibri"/>
              </a:rPr>
              <a:t>is triggered by clicking or </a:t>
            </a:r>
            <a:r>
              <a:rPr sz="1600" dirty="0">
                <a:latin typeface="Calibri"/>
                <a:cs typeface="Calibri"/>
              </a:rPr>
              <a:t>by </a:t>
            </a:r>
            <a:r>
              <a:rPr sz="1600" spc="-5" dirty="0">
                <a:latin typeface="Calibri"/>
                <a:cs typeface="Calibri"/>
              </a:rPr>
              <a:t>triggering the shortcut. </a:t>
            </a:r>
            <a:r>
              <a:rPr sz="1600" spc="-10" dirty="0">
                <a:latin typeface="Calibri"/>
                <a:cs typeface="Calibri"/>
              </a:rPr>
              <a:t>When  hovered </a:t>
            </a:r>
            <a:r>
              <a:rPr sz="1600" dirty="0">
                <a:latin typeface="Calibri"/>
                <a:cs typeface="Calibri"/>
              </a:rPr>
              <a:t>over </a:t>
            </a:r>
            <a:r>
              <a:rPr sz="1600" spc="-5" dirty="0">
                <a:latin typeface="Calibri"/>
                <a:cs typeface="Calibri"/>
              </a:rPr>
              <a:t>the mouse we get a glimpse of what the icon is about and a text is  displayed inside a status bar </a:t>
            </a:r>
            <a:r>
              <a:rPr sz="1600" b="1" spc="-5" dirty="0">
                <a:latin typeface="Calibri"/>
                <a:cs typeface="Calibri"/>
              </a:rPr>
              <a:t>“Change text Background</a:t>
            </a:r>
            <a:r>
              <a:rPr sz="1600" b="1" spc="35" dirty="0">
                <a:latin typeface="Calibri"/>
                <a:cs typeface="Calibri"/>
              </a:rPr>
              <a:t> </a:t>
            </a:r>
            <a:r>
              <a:rPr sz="1600" b="1" spc="-5" dirty="0">
                <a:latin typeface="Calibri"/>
                <a:cs typeface="Calibri"/>
              </a:rPr>
              <a:t>Color”.</a:t>
            </a:r>
            <a:endParaRPr sz="1600" dirty="0">
              <a:latin typeface="Calibri"/>
              <a:cs typeface="Calibri"/>
            </a:endParaRPr>
          </a:p>
          <a:p>
            <a:pPr marL="469900" indent="-457834">
              <a:spcBef>
                <a:spcPts val="960"/>
              </a:spcBef>
              <a:buFontTx/>
              <a:buAutoNum type="arabicPeriod" startAt="33"/>
              <a:tabLst>
                <a:tab pos="470534" algn="l"/>
              </a:tabLst>
            </a:pPr>
            <a:r>
              <a:rPr lang="en-US" sz="2400" b="1" u="sng" spc="-5" dirty="0">
                <a:latin typeface="Calibri"/>
                <a:cs typeface="Calibri"/>
              </a:rPr>
              <a:t>MAKE A TEXT APPEAR BOLD:</a:t>
            </a:r>
            <a:endParaRPr lang="en-US" sz="2400" dirty="0">
              <a:latin typeface="Calibri"/>
              <a:cs typeface="Calibri"/>
            </a:endParaRPr>
          </a:p>
          <a:p>
            <a:pPr marL="762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Calibri"/>
                <a:cs typeface="Calibri"/>
              </a:rPr>
              <a:t>We can make a </a:t>
            </a:r>
            <a:r>
              <a:rPr sz="1600" dirty="0">
                <a:latin typeface="Calibri"/>
                <a:cs typeface="Calibri"/>
              </a:rPr>
              <a:t>text </a:t>
            </a:r>
            <a:r>
              <a:rPr sz="1600" spc="-5" dirty="0">
                <a:latin typeface="Calibri"/>
                <a:cs typeface="Calibri"/>
              </a:rPr>
              <a:t>appear </a:t>
            </a:r>
            <a:r>
              <a:rPr sz="1600" spc="-10" dirty="0">
                <a:latin typeface="Calibri"/>
                <a:cs typeface="Calibri"/>
              </a:rPr>
              <a:t>bold </a:t>
            </a:r>
            <a:r>
              <a:rPr sz="1600" spc="-5" dirty="0">
                <a:latin typeface="Calibri"/>
                <a:cs typeface="Calibri"/>
              </a:rPr>
              <a:t>by clicking on the </a:t>
            </a:r>
            <a:r>
              <a:rPr sz="1600" dirty="0">
                <a:latin typeface="Calibri"/>
                <a:cs typeface="Calibri"/>
              </a:rPr>
              <a:t>icon </a:t>
            </a:r>
            <a:r>
              <a:rPr sz="1600" spc="-5" dirty="0">
                <a:latin typeface="Calibri"/>
                <a:cs typeface="Calibri"/>
              </a:rPr>
              <a:t>from the toolbar or</a:t>
            </a:r>
            <a:r>
              <a:rPr sz="1600" spc="6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from</a:t>
            </a:r>
            <a:endParaRPr sz="1600" dirty="0">
              <a:latin typeface="Calibri"/>
              <a:cs typeface="Calibri"/>
            </a:endParaRPr>
          </a:p>
          <a:p>
            <a:pPr marL="76200">
              <a:lnSpc>
                <a:spcPct val="100000"/>
              </a:lnSpc>
              <a:spcBef>
                <a:spcPts val="1005"/>
              </a:spcBef>
            </a:pPr>
            <a:r>
              <a:rPr sz="1600" spc="-5" dirty="0">
                <a:latin typeface="Calibri"/>
                <a:cs typeface="Calibri"/>
              </a:rPr>
              <a:t>the </a:t>
            </a:r>
            <a:r>
              <a:rPr sz="1600" spc="-10" dirty="0">
                <a:latin typeface="Calibri"/>
                <a:cs typeface="Calibri"/>
              </a:rPr>
              <a:t>menu </a:t>
            </a:r>
            <a:r>
              <a:rPr sz="1600" spc="-5" dirty="0">
                <a:latin typeface="Calibri"/>
                <a:cs typeface="Calibri"/>
              </a:rPr>
              <a:t>bar. We can also </a:t>
            </a:r>
            <a:r>
              <a:rPr sz="1600" spc="-10" dirty="0">
                <a:latin typeface="Calibri"/>
                <a:cs typeface="Calibri"/>
              </a:rPr>
              <a:t>use </a:t>
            </a:r>
            <a:r>
              <a:rPr sz="1600" b="1" spc="-5" dirty="0">
                <a:latin typeface="Calibri"/>
                <a:cs typeface="Calibri"/>
              </a:rPr>
              <a:t>Ctrl-B </a:t>
            </a:r>
            <a:r>
              <a:rPr sz="1600" spc="-10" dirty="0">
                <a:latin typeface="Calibri"/>
                <a:cs typeface="Calibri"/>
              </a:rPr>
              <a:t>shortcut key </a:t>
            </a:r>
            <a:r>
              <a:rPr sz="1600" spc="-5" dirty="0">
                <a:latin typeface="Calibri"/>
                <a:cs typeface="Calibri"/>
              </a:rPr>
              <a:t>to make a text appear</a:t>
            </a:r>
            <a:r>
              <a:rPr sz="1600" spc="19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bold.</a:t>
            </a:r>
            <a:endParaRPr sz="1600" dirty="0">
              <a:latin typeface="Calibri"/>
              <a:cs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44500" y="306729"/>
            <a:ext cx="6783070" cy="90233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6200" marR="5080">
              <a:lnSpc>
                <a:spcPct val="152500"/>
              </a:lnSpc>
              <a:spcBef>
                <a:spcPts val="100"/>
              </a:spcBef>
            </a:pPr>
            <a:r>
              <a:rPr sz="1600" spc="-5" dirty="0">
                <a:latin typeface="Calibri"/>
                <a:cs typeface="Calibri"/>
              </a:rPr>
              <a:t>The related Icon is also </a:t>
            </a:r>
            <a:r>
              <a:rPr sz="1600" spc="-10" dirty="0">
                <a:latin typeface="Calibri"/>
                <a:cs typeface="Calibri"/>
              </a:rPr>
              <a:t>used </a:t>
            </a:r>
            <a:r>
              <a:rPr sz="1600" spc="-5" dirty="0">
                <a:latin typeface="Calibri"/>
                <a:cs typeface="Calibri"/>
              </a:rPr>
              <a:t>to indicate a user of what action will be </a:t>
            </a:r>
            <a:r>
              <a:rPr sz="1600" spc="-10" dirty="0">
                <a:latin typeface="Calibri"/>
                <a:cs typeface="Calibri"/>
              </a:rPr>
              <a:t>performed  </a:t>
            </a:r>
            <a:r>
              <a:rPr sz="1600" spc="-5" dirty="0">
                <a:latin typeface="Calibri"/>
                <a:cs typeface="Calibri"/>
              </a:rPr>
              <a:t>when icon </a:t>
            </a:r>
            <a:r>
              <a:rPr sz="1600" dirty="0">
                <a:latin typeface="Calibri"/>
                <a:cs typeface="Calibri"/>
              </a:rPr>
              <a:t>is </a:t>
            </a:r>
            <a:r>
              <a:rPr sz="1600" spc="-5" dirty="0">
                <a:latin typeface="Calibri"/>
                <a:cs typeface="Calibri"/>
              </a:rPr>
              <a:t>triggered by clicking </a:t>
            </a:r>
            <a:r>
              <a:rPr sz="1600" dirty="0">
                <a:latin typeface="Calibri"/>
                <a:cs typeface="Calibri"/>
              </a:rPr>
              <a:t>or by </a:t>
            </a:r>
            <a:r>
              <a:rPr sz="1600" spc="-5" dirty="0">
                <a:latin typeface="Calibri"/>
                <a:cs typeface="Calibri"/>
              </a:rPr>
              <a:t>triggering the shortcut. </a:t>
            </a:r>
            <a:r>
              <a:rPr sz="1600" spc="-10" dirty="0">
                <a:latin typeface="Calibri"/>
                <a:cs typeface="Calibri"/>
              </a:rPr>
              <a:t>When </a:t>
            </a:r>
            <a:r>
              <a:rPr sz="1600" spc="-5" dirty="0">
                <a:latin typeface="Calibri"/>
                <a:cs typeface="Calibri"/>
              </a:rPr>
              <a:t>hovered  </a:t>
            </a:r>
            <a:r>
              <a:rPr sz="1600" spc="-10" dirty="0">
                <a:latin typeface="Calibri"/>
                <a:cs typeface="Calibri"/>
              </a:rPr>
              <a:t>over </a:t>
            </a:r>
            <a:r>
              <a:rPr sz="1600" spc="-5" dirty="0">
                <a:latin typeface="Calibri"/>
                <a:cs typeface="Calibri"/>
              </a:rPr>
              <a:t>the </a:t>
            </a:r>
            <a:r>
              <a:rPr sz="1600" spc="-10" dirty="0">
                <a:latin typeface="Calibri"/>
                <a:cs typeface="Calibri"/>
              </a:rPr>
              <a:t>mouse </a:t>
            </a:r>
            <a:r>
              <a:rPr sz="1600" dirty="0">
                <a:latin typeface="Calibri"/>
                <a:cs typeface="Calibri"/>
              </a:rPr>
              <a:t>we </a:t>
            </a:r>
            <a:r>
              <a:rPr sz="1600" spc="-5" dirty="0">
                <a:latin typeface="Calibri"/>
                <a:cs typeface="Calibri"/>
              </a:rPr>
              <a:t>get a glimpse </a:t>
            </a:r>
            <a:r>
              <a:rPr sz="1600" spc="-10" dirty="0">
                <a:latin typeface="Calibri"/>
                <a:cs typeface="Calibri"/>
              </a:rPr>
              <a:t>of </a:t>
            </a:r>
            <a:r>
              <a:rPr sz="1600" spc="-5" dirty="0">
                <a:latin typeface="Calibri"/>
                <a:cs typeface="Calibri"/>
              </a:rPr>
              <a:t>what the icon is about and a text is displayed  inside a status bar </a:t>
            </a:r>
            <a:r>
              <a:rPr sz="1600" b="1" spc="-10" dirty="0">
                <a:latin typeface="Calibri"/>
                <a:cs typeface="Calibri"/>
              </a:rPr>
              <a:t>“Make </a:t>
            </a:r>
            <a:r>
              <a:rPr sz="1600" b="1" spc="-5" dirty="0">
                <a:latin typeface="Calibri"/>
                <a:cs typeface="Calibri"/>
              </a:rPr>
              <a:t>a text appear</a:t>
            </a:r>
            <a:r>
              <a:rPr sz="1600" b="1" spc="30" dirty="0">
                <a:latin typeface="Calibri"/>
                <a:cs typeface="Calibri"/>
              </a:rPr>
              <a:t> </a:t>
            </a:r>
            <a:r>
              <a:rPr sz="1600" b="1" spc="-5" dirty="0">
                <a:latin typeface="Calibri"/>
                <a:cs typeface="Calibri"/>
              </a:rPr>
              <a:t>bold”.</a:t>
            </a:r>
            <a:endParaRPr sz="1600" dirty="0">
              <a:latin typeface="Calibri"/>
              <a:cs typeface="Calibri"/>
            </a:endParaRPr>
          </a:p>
          <a:p>
            <a:pPr marL="469900" indent="-457834">
              <a:spcBef>
                <a:spcPts val="975"/>
              </a:spcBef>
              <a:buFontTx/>
              <a:buAutoNum type="arabicPeriod" startAt="34"/>
              <a:tabLst>
                <a:tab pos="470534" algn="l"/>
              </a:tabLst>
            </a:pPr>
            <a:r>
              <a:rPr lang="en-US" sz="2400" b="1" u="sng" spc="-5" dirty="0">
                <a:latin typeface="Calibri"/>
                <a:cs typeface="Calibri"/>
              </a:rPr>
              <a:t>MAKE A TEXT APPEAR ITALICIZED:</a:t>
            </a:r>
            <a:endParaRPr sz="2400" dirty="0">
              <a:latin typeface="Calibri"/>
              <a:cs typeface="Calibri"/>
            </a:endParaRPr>
          </a:p>
          <a:p>
            <a:pPr marL="76200" algn="just">
              <a:lnSpc>
                <a:spcPct val="100000"/>
              </a:lnSpc>
              <a:spcBef>
                <a:spcPts val="90"/>
              </a:spcBef>
            </a:pPr>
            <a:r>
              <a:rPr sz="1600" spc="-5" dirty="0">
                <a:latin typeface="Calibri"/>
                <a:cs typeface="Calibri"/>
              </a:rPr>
              <a:t>We can make a </a:t>
            </a:r>
            <a:r>
              <a:rPr sz="1600" dirty="0">
                <a:latin typeface="Calibri"/>
                <a:cs typeface="Calibri"/>
              </a:rPr>
              <a:t>text </a:t>
            </a:r>
            <a:r>
              <a:rPr sz="1600" spc="-5" dirty="0">
                <a:latin typeface="Calibri"/>
                <a:cs typeface="Calibri"/>
              </a:rPr>
              <a:t>appear italicized by clicking on the icon from the toolbar</a:t>
            </a:r>
            <a:r>
              <a:rPr sz="1600" spc="5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or</a:t>
            </a:r>
            <a:endParaRPr sz="1600" dirty="0">
              <a:latin typeface="Calibri"/>
              <a:cs typeface="Calibri"/>
            </a:endParaRPr>
          </a:p>
          <a:p>
            <a:pPr marL="76200" marR="248285" algn="just">
              <a:lnSpc>
                <a:spcPct val="152500"/>
              </a:lnSpc>
            </a:pPr>
            <a:r>
              <a:rPr sz="1600" spc="-5" dirty="0">
                <a:latin typeface="Calibri"/>
                <a:cs typeface="Calibri"/>
              </a:rPr>
              <a:t>from the </a:t>
            </a:r>
            <a:r>
              <a:rPr sz="1600" spc="-10" dirty="0">
                <a:latin typeface="Calibri"/>
                <a:cs typeface="Calibri"/>
              </a:rPr>
              <a:t>menu </a:t>
            </a:r>
            <a:r>
              <a:rPr sz="1600" spc="-5" dirty="0">
                <a:latin typeface="Calibri"/>
                <a:cs typeface="Calibri"/>
              </a:rPr>
              <a:t>bar. </a:t>
            </a:r>
            <a:r>
              <a:rPr sz="1600" spc="-10" dirty="0">
                <a:latin typeface="Calibri"/>
                <a:cs typeface="Calibri"/>
              </a:rPr>
              <a:t>We </a:t>
            </a:r>
            <a:r>
              <a:rPr sz="1600" spc="-5" dirty="0">
                <a:latin typeface="Calibri"/>
                <a:cs typeface="Calibri"/>
              </a:rPr>
              <a:t>can also use </a:t>
            </a:r>
            <a:r>
              <a:rPr sz="1600" b="1" spc="-5" dirty="0">
                <a:latin typeface="Calibri"/>
                <a:cs typeface="Calibri"/>
              </a:rPr>
              <a:t>Ctrl-I </a:t>
            </a:r>
            <a:r>
              <a:rPr sz="1600" spc="-5" dirty="0">
                <a:latin typeface="Calibri"/>
                <a:cs typeface="Calibri"/>
              </a:rPr>
              <a:t>shortcut key to make a text </a:t>
            </a:r>
            <a:r>
              <a:rPr sz="1600" spc="-10" dirty="0">
                <a:latin typeface="Calibri"/>
                <a:cs typeface="Calibri"/>
              </a:rPr>
              <a:t>appear  </a:t>
            </a:r>
            <a:r>
              <a:rPr sz="1600" spc="-5" dirty="0">
                <a:latin typeface="Calibri"/>
                <a:cs typeface="Calibri"/>
              </a:rPr>
              <a:t>italicized. </a:t>
            </a:r>
            <a:r>
              <a:rPr sz="1600" spc="-10" dirty="0">
                <a:latin typeface="Calibri"/>
                <a:cs typeface="Calibri"/>
              </a:rPr>
              <a:t>The </a:t>
            </a:r>
            <a:r>
              <a:rPr sz="1600" spc="-5" dirty="0">
                <a:latin typeface="Calibri"/>
                <a:cs typeface="Calibri"/>
              </a:rPr>
              <a:t>related Icon </a:t>
            </a:r>
            <a:r>
              <a:rPr sz="1600" dirty="0">
                <a:latin typeface="Calibri"/>
                <a:cs typeface="Calibri"/>
              </a:rPr>
              <a:t>is </a:t>
            </a:r>
            <a:r>
              <a:rPr sz="1600" spc="-5" dirty="0">
                <a:latin typeface="Calibri"/>
                <a:cs typeface="Calibri"/>
              </a:rPr>
              <a:t>also used to indicate a user of what action </a:t>
            </a:r>
            <a:r>
              <a:rPr sz="1600" dirty="0">
                <a:latin typeface="Calibri"/>
                <a:cs typeface="Calibri"/>
              </a:rPr>
              <a:t>will</a:t>
            </a:r>
            <a:r>
              <a:rPr sz="1600" spc="15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be</a:t>
            </a:r>
            <a:endParaRPr sz="1600" dirty="0">
              <a:latin typeface="Calibri"/>
              <a:cs typeface="Calibri"/>
            </a:endParaRPr>
          </a:p>
          <a:p>
            <a:pPr marL="76200" marR="79375" algn="just">
              <a:lnSpc>
                <a:spcPct val="152500"/>
              </a:lnSpc>
              <a:spcBef>
                <a:spcPts val="5"/>
              </a:spcBef>
            </a:pPr>
            <a:r>
              <a:rPr sz="1600" spc="-10" dirty="0">
                <a:latin typeface="Calibri"/>
                <a:cs typeface="Calibri"/>
              </a:rPr>
              <a:t>performed </a:t>
            </a:r>
            <a:r>
              <a:rPr sz="1600" spc="-5" dirty="0">
                <a:latin typeface="Calibri"/>
                <a:cs typeface="Calibri"/>
              </a:rPr>
              <a:t>when </a:t>
            </a:r>
            <a:r>
              <a:rPr sz="1600" dirty="0">
                <a:latin typeface="Calibri"/>
                <a:cs typeface="Calibri"/>
              </a:rPr>
              <a:t>icon </a:t>
            </a:r>
            <a:r>
              <a:rPr sz="1600" spc="-5" dirty="0">
                <a:latin typeface="Calibri"/>
                <a:cs typeface="Calibri"/>
              </a:rPr>
              <a:t>is triggered by clicking or </a:t>
            </a:r>
            <a:r>
              <a:rPr sz="1600" dirty="0">
                <a:latin typeface="Calibri"/>
                <a:cs typeface="Calibri"/>
              </a:rPr>
              <a:t>by </a:t>
            </a:r>
            <a:r>
              <a:rPr sz="1600" spc="-5" dirty="0">
                <a:latin typeface="Calibri"/>
                <a:cs typeface="Calibri"/>
              </a:rPr>
              <a:t>triggering the shortcut. </a:t>
            </a:r>
            <a:r>
              <a:rPr sz="1600" spc="-10" dirty="0">
                <a:latin typeface="Calibri"/>
                <a:cs typeface="Calibri"/>
              </a:rPr>
              <a:t>When  hovered </a:t>
            </a:r>
            <a:r>
              <a:rPr sz="1600" dirty="0">
                <a:latin typeface="Calibri"/>
                <a:cs typeface="Calibri"/>
              </a:rPr>
              <a:t>over </a:t>
            </a:r>
            <a:r>
              <a:rPr sz="1600" spc="-5" dirty="0">
                <a:latin typeface="Calibri"/>
                <a:cs typeface="Calibri"/>
              </a:rPr>
              <a:t>the mouse we get a glimpse of what the icon is about and a text is  displayed inside a status bar </a:t>
            </a:r>
            <a:r>
              <a:rPr sz="1600" b="1" spc="-10" dirty="0">
                <a:latin typeface="Calibri"/>
                <a:cs typeface="Calibri"/>
              </a:rPr>
              <a:t>“Make </a:t>
            </a:r>
            <a:r>
              <a:rPr sz="1600" b="1" spc="-5" dirty="0">
                <a:latin typeface="Calibri"/>
                <a:cs typeface="Calibri"/>
              </a:rPr>
              <a:t>a text appear</a:t>
            </a:r>
            <a:r>
              <a:rPr sz="1600" b="1" spc="45" dirty="0">
                <a:latin typeface="Calibri"/>
                <a:cs typeface="Calibri"/>
              </a:rPr>
              <a:t> </a:t>
            </a:r>
            <a:r>
              <a:rPr sz="1600" b="1" dirty="0">
                <a:latin typeface="Calibri"/>
                <a:cs typeface="Calibri"/>
              </a:rPr>
              <a:t>italicized”.</a:t>
            </a:r>
            <a:endParaRPr sz="1600" dirty="0">
              <a:latin typeface="Calibri"/>
              <a:cs typeface="Calibri"/>
            </a:endParaRPr>
          </a:p>
          <a:p>
            <a:pPr marL="469900" indent="-457834">
              <a:spcBef>
                <a:spcPts val="975"/>
              </a:spcBef>
              <a:buFontTx/>
              <a:buAutoNum type="arabicPeriod" startAt="35"/>
              <a:tabLst>
                <a:tab pos="470534" algn="l"/>
              </a:tabLst>
            </a:pPr>
            <a:r>
              <a:rPr lang="en-US" sz="2400" b="1" u="sng" spc="-5" dirty="0">
                <a:latin typeface="Calibri"/>
                <a:cs typeface="Calibri"/>
              </a:rPr>
              <a:t>MAKE A TEXT APPEAR UNDERLINED:</a:t>
            </a:r>
            <a:endParaRPr sz="2400" dirty="0">
              <a:latin typeface="Calibri"/>
              <a:cs typeface="Calibri"/>
            </a:endParaRPr>
          </a:p>
          <a:p>
            <a:pPr marL="762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Calibri"/>
                <a:cs typeface="Calibri"/>
              </a:rPr>
              <a:t>We can make a </a:t>
            </a:r>
            <a:r>
              <a:rPr sz="1600" dirty="0">
                <a:latin typeface="Calibri"/>
                <a:cs typeface="Calibri"/>
              </a:rPr>
              <a:t>text </a:t>
            </a:r>
            <a:r>
              <a:rPr sz="1600" spc="-5" dirty="0">
                <a:latin typeface="Calibri"/>
                <a:cs typeface="Calibri"/>
              </a:rPr>
              <a:t>appear underlined by clicking on the icon from the</a:t>
            </a:r>
            <a:r>
              <a:rPr sz="1600" spc="2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toolbar</a:t>
            </a:r>
            <a:endParaRPr sz="1600" dirty="0">
              <a:latin typeface="Calibri"/>
              <a:cs typeface="Calibri"/>
            </a:endParaRPr>
          </a:p>
          <a:p>
            <a:pPr marL="76200" marR="10160">
              <a:lnSpc>
                <a:spcPct val="152500"/>
              </a:lnSpc>
            </a:pPr>
            <a:r>
              <a:rPr sz="1600" spc="-5" dirty="0">
                <a:latin typeface="Calibri"/>
                <a:cs typeface="Calibri"/>
              </a:rPr>
              <a:t>or from the </a:t>
            </a:r>
            <a:r>
              <a:rPr sz="1600" spc="-10" dirty="0">
                <a:latin typeface="Calibri"/>
                <a:cs typeface="Calibri"/>
              </a:rPr>
              <a:t>menu </a:t>
            </a:r>
            <a:r>
              <a:rPr sz="1600" spc="-5" dirty="0">
                <a:latin typeface="Calibri"/>
                <a:cs typeface="Calibri"/>
              </a:rPr>
              <a:t>bar. </a:t>
            </a:r>
            <a:r>
              <a:rPr sz="1600" spc="-10" dirty="0">
                <a:latin typeface="Calibri"/>
                <a:cs typeface="Calibri"/>
              </a:rPr>
              <a:t>We </a:t>
            </a:r>
            <a:r>
              <a:rPr sz="1600" spc="-5" dirty="0">
                <a:latin typeface="Calibri"/>
                <a:cs typeface="Calibri"/>
              </a:rPr>
              <a:t>can also use </a:t>
            </a:r>
            <a:r>
              <a:rPr sz="1600" b="1" spc="-5" dirty="0">
                <a:latin typeface="Calibri"/>
                <a:cs typeface="Calibri"/>
              </a:rPr>
              <a:t>Ctrl-U </a:t>
            </a:r>
            <a:r>
              <a:rPr sz="1600" spc="-5" dirty="0">
                <a:latin typeface="Calibri"/>
                <a:cs typeface="Calibri"/>
              </a:rPr>
              <a:t>shortcut </a:t>
            </a:r>
            <a:r>
              <a:rPr sz="1600" spc="-10" dirty="0">
                <a:latin typeface="Calibri"/>
                <a:cs typeface="Calibri"/>
              </a:rPr>
              <a:t>key </a:t>
            </a:r>
            <a:r>
              <a:rPr sz="1600" spc="-5" dirty="0">
                <a:latin typeface="Calibri"/>
                <a:cs typeface="Calibri"/>
              </a:rPr>
              <a:t>to make a text </a:t>
            </a:r>
            <a:r>
              <a:rPr sz="1600" spc="-10" dirty="0">
                <a:latin typeface="Calibri"/>
                <a:cs typeface="Calibri"/>
              </a:rPr>
              <a:t>appear  </a:t>
            </a:r>
            <a:r>
              <a:rPr sz="1600" spc="-5" dirty="0">
                <a:latin typeface="Calibri"/>
                <a:cs typeface="Calibri"/>
              </a:rPr>
              <a:t>underlined. </a:t>
            </a:r>
            <a:r>
              <a:rPr sz="1600" spc="-10" dirty="0">
                <a:latin typeface="Calibri"/>
                <a:cs typeface="Calibri"/>
              </a:rPr>
              <a:t>The </a:t>
            </a:r>
            <a:r>
              <a:rPr sz="1600" dirty="0">
                <a:latin typeface="Calibri"/>
                <a:cs typeface="Calibri"/>
              </a:rPr>
              <a:t>related </a:t>
            </a:r>
            <a:r>
              <a:rPr sz="1600" spc="-5" dirty="0">
                <a:latin typeface="Calibri"/>
                <a:cs typeface="Calibri"/>
              </a:rPr>
              <a:t>Icon </a:t>
            </a:r>
            <a:r>
              <a:rPr sz="1600" dirty="0">
                <a:latin typeface="Calibri"/>
                <a:cs typeface="Calibri"/>
              </a:rPr>
              <a:t>is </a:t>
            </a:r>
            <a:r>
              <a:rPr sz="1600" spc="-5" dirty="0">
                <a:latin typeface="Calibri"/>
                <a:cs typeface="Calibri"/>
              </a:rPr>
              <a:t>also </a:t>
            </a:r>
            <a:r>
              <a:rPr sz="1600" spc="-10" dirty="0">
                <a:latin typeface="Calibri"/>
                <a:cs typeface="Calibri"/>
              </a:rPr>
              <a:t>used </a:t>
            </a:r>
            <a:r>
              <a:rPr sz="1600" spc="-5" dirty="0">
                <a:latin typeface="Calibri"/>
                <a:cs typeface="Calibri"/>
              </a:rPr>
              <a:t>to indicate a user of what action will </a:t>
            </a:r>
            <a:r>
              <a:rPr sz="1600" spc="-10" dirty="0">
                <a:latin typeface="Calibri"/>
                <a:cs typeface="Calibri"/>
              </a:rPr>
              <a:t>be  </a:t>
            </a:r>
            <a:r>
              <a:rPr sz="1600" spc="-5" dirty="0">
                <a:latin typeface="Calibri"/>
                <a:cs typeface="Calibri"/>
              </a:rPr>
              <a:t>performed when </a:t>
            </a:r>
            <a:r>
              <a:rPr sz="1600" dirty="0">
                <a:latin typeface="Calibri"/>
                <a:cs typeface="Calibri"/>
              </a:rPr>
              <a:t>icon </a:t>
            </a:r>
            <a:r>
              <a:rPr sz="1600" spc="-5" dirty="0">
                <a:latin typeface="Calibri"/>
                <a:cs typeface="Calibri"/>
              </a:rPr>
              <a:t>is triggered by clicking or </a:t>
            </a:r>
            <a:r>
              <a:rPr sz="1600" dirty="0">
                <a:latin typeface="Calibri"/>
                <a:cs typeface="Calibri"/>
              </a:rPr>
              <a:t>by </a:t>
            </a:r>
            <a:r>
              <a:rPr sz="1600" spc="-5" dirty="0">
                <a:latin typeface="Calibri"/>
                <a:cs typeface="Calibri"/>
              </a:rPr>
              <a:t>triggering the shortcut. </a:t>
            </a:r>
            <a:r>
              <a:rPr sz="1600" spc="-10" dirty="0">
                <a:latin typeface="Calibri"/>
                <a:cs typeface="Calibri"/>
              </a:rPr>
              <a:t>When  hovered </a:t>
            </a:r>
            <a:r>
              <a:rPr sz="1600" dirty="0">
                <a:latin typeface="Calibri"/>
                <a:cs typeface="Calibri"/>
              </a:rPr>
              <a:t>over </a:t>
            </a:r>
            <a:r>
              <a:rPr sz="1600" spc="-5" dirty="0">
                <a:latin typeface="Calibri"/>
                <a:cs typeface="Calibri"/>
              </a:rPr>
              <a:t>the mouse we get a glimpse of what the icon is about and a text is  displayed inside a status bar </a:t>
            </a:r>
            <a:r>
              <a:rPr sz="1600" b="1" spc="-10" dirty="0">
                <a:latin typeface="Calibri"/>
                <a:cs typeface="Calibri"/>
              </a:rPr>
              <a:t>“Make </a:t>
            </a:r>
            <a:r>
              <a:rPr sz="1600" b="1" spc="-5" dirty="0">
                <a:latin typeface="Calibri"/>
                <a:cs typeface="Calibri"/>
              </a:rPr>
              <a:t>a text appear</a:t>
            </a:r>
            <a:r>
              <a:rPr sz="1600" b="1" spc="55" dirty="0">
                <a:latin typeface="Calibri"/>
                <a:cs typeface="Calibri"/>
              </a:rPr>
              <a:t> </a:t>
            </a:r>
            <a:r>
              <a:rPr sz="1600" b="1" spc="-5" dirty="0">
                <a:latin typeface="Calibri"/>
                <a:cs typeface="Calibri"/>
              </a:rPr>
              <a:t>underlined”.</a:t>
            </a:r>
            <a:endParaRPr sz="1600" dirty="0">
              <a:latin typeface="Calibri"/>
              <a:cs typeface="Calibri"/>
            </a:endParaRPr>
          </a:p>
          <a:p>
            <a:pPr marL="469900" indent="-457834">
              <a:spcBef>
                <a:spcPts val="975"/>
              </a:spcBef>
              <a:buFontTx/>
              <a:buAutoNum type="arabicPeriod" startAt="36"/>
              <a:tabLst>
                <a:tab pos="470534" algn="l"/>
              </a:tabLst>
            </a:pPr>
            <a:r>
              <a:rPr lang="en-US" sz="2400" b="1" u="sng" spc="-5" dirty="0">
                <a:latin typeface="Calibri"/>
                <a:cs typeface="Calibri"/>
              </a:rPr>
              <a:t>MAKE A TEXT APPEAR STRIKED-OUT:</a:t>
            </a:r>
            <a:endParaRPr sz="2400" dirty="0">
              <a:latin typeface="Calibri"/>
              <a:cs typeface="Calibri"/>
            </a:endParaRPr>
          </a:p>
          <a:p>
            <a:pPr marL="762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Calibri"/>
                <a:cs typeface="Calibri"/>
              </a:rPr>
              <a:t>We can make a </a:t>
            </a:r>
            <a:r>
              <a:rPr sz="1600" dirty="0">
                <a:latin typeface="Calibri"/>
                <a:cs typeface="Calibri"/>
              </a:rPr>
              <a:t>text </a:t>
            </a:r>
            <a:r>
              <a:rPr sz="1600" spc="-5" dirty="0">
                <a:latin typeface="Calibri"/>
                <a:cs typeface="Calibri"/>
              </a:rPr>
              <a:t>appear striked-out by clicking on </a:t>
            </a:r>
            <a:r>
              <a:rPr sz="1600" dirty="0">
                <a:latin typeface="Calibri"/>
                <a:cs typeface="Calibri"/>
              </a:rPr>
              <a:t>the </a:t>
            </a:r>
            <a:r>
              <a:rPr sz="1600" spc="-5" dirty="0">
                <a:latin typeface="Calibri"/>
                <a:cs typeface="Calibri"/>
              </a:rPr>
              <a:t>icon from the</a:t>
            </a:r>
            <a:r>
              <a:rPr sz="1600" spc="4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toolbar</a:t>
            </a:r>
            <a:endParaRPr sz="1600" dirty="0">
              <a:latin typeface="Calibri"/>
              <a:cs typeface="Calibri"/>
            </a:endParaRPr>
          </a:p>
          <a:p>
            <a:pPr marL="76200" marR="27940">
              <a:lnSpc>
                <a:spcPct val="152500"/>
              </a:lnSpc>
            </a:pPr>
            <a:r>
              <a:rPr sz="1600" spc="-5" dirty="0">
                <a:latin typeface="Calibri"/>
                <a:cs typeface="Calibri"/>
              </a:rPr>
              <a:t>or from the </a:t>
            </a:r>
            <a:r>
              <a:rPr sz="1600" spc="-10" dirty="0">
                <a:latin typeface="Calibri"/>
                <a:cs typeface="Calibri"/>
              </a:rPr>
              <a:t>menu </a:t>
            </a:r>
            <a:r>
              <a:rPr sz="1600" spc="-5" dirty="0">
                <a:latin typeface="Calibri"/>
                <a:cs typeface="Calibri"/>
              </a:rPr>
              <a:t>bar. </a:t>
            </a:r>
            <a:r>
              <a:rPr sz="1600" spc="-10" dirty="0">
                <a:latin typeface="Calibri"/>
                <a:cs typeface="Calibri"/>
              </a:rPr>
              <a:t>We </a:t>
            </a:r>
            <a:r>
              <a:rPr sz="1600" spc="-5" dirty="0">
                <a:latin typeface="Calibri"/>
                <a:cs typeface="Calibri"/>
              </a:rPr>
              <a:t>can also use </a:t>
            </a:r>
            <a:r>
              <a:rPr sz="1600" b="1" spc="-5" dirty="0">
                <a:latin typeface="Calibri"/>
                <a:cs typeface="Calibri"/>
              </a:rPr>
              <a:t>Ctrl-Alt-S </a:t>
            </a:r>
            <a:r>
              <a:rPr sz="1600" spc="-5" dirty="0">
                <a:latin typeface="Calibri"/>
                <a:cs typeface="Calibri"/>
              </a:rPr>
              <a:t>shortcut </a:t>
            </a:r>
            <a:r>
              <a:rPr sz="1600" spc="-10" dirty="0">
                <a:latin typeface="Calibri"/>
                <a:cs typeface="Calibri"/>
              </a:rPr>
              <a:t>key </a:t>
            </a:r>
            <a:r>
              <a:rPr sz="1600" spc="-5" dirty="0">
                <a:latin typeface="Calibri"/>
                <a:cs typeface="Calibri"/>
              </a:rPr>
              <a:t>to make a </a:t>
            </a:r>
            <a:r>
              <a:rPr sz="1600" dirty="0">
                <a:latin typeface="Calibri"/>
                <a:cs typeface="Calibri"/>
              </a:rPr>
              <a:t>text  </a:t>
            </a:r>
            <a:r>
              <a:rPr sz="1600" spc="-5" dirty="0">
                <a:latin typeface="Calibri"/>
                <a:cs typeface="Calibri"/>
              </a:rPr>
              <a:t>appear striked-out. </a:t>
            </a:r>
            <a:r>
              <a:rPr sz="1600" spc="-10" dirty="0">
                <a:latin typeface="Calibri"/>
                <a:cs typeface="Calibri"/>
              </a:rPr>
              <a:t>The </a:t>
            </a:r>
            <a:r>
              <a:rPr sz="1600" spc="-5" dirty="0">
                <a:latin typeface="Calibri"/>
                <a:cs typeface="Calibri"/>
              </a:rPr>
              <a:t>related Icon </a:t>
            </a:r>
            <a:r>
              <a:rPr sz="1600" spc="5" dirty="0">
                <a:latin typeface="Calibri"/>
                <a:cs typeface="Calibri"/>
              </a:rPr>
              <a:t>is </a:t>
            </a:r>
            <a:r>
              <a:rPr sz="1600" spc="-5" dirty="0">
                <a:latin typeface="Calibri"/>
                <a:cs typeface="Calibri"/>
              </a:rPr>
              <a:t>also </a:t>
            </a:r>
            <a:r>
              <a:rPr sz="1600" spc="-10" dirty="0">
                <a:latin typeface="Calibri"/>
                <a:cs typeface="Calibri"/>
              </a:rPr>
              <a:t>used </a:t>
            </a:r>
            <a:r>
              <a:rPr sz="1600" spc="-5" dirty="0">
                <a:latin typeface="Calibri"/>
                <a:cs typeface="Calibri"/>
              </a:rPr>
              <a:t>to indicate a </a:t>
            </a:r>
            <a:r>
              <a:rPr sz="1600" spc="-10" dirty="0">
                <a:latin typeface="Calibri"/>
                <a:cs typeface="Calibri"/>
              </a:rPr>
              <a:t>user </a:t>
            </a:r>
            <a:r>
              <a:rPr sz="1600" spc="-5" dirty="0">
                <a:latin typeface="Calibri"/>
                <a:cs typeface="Calibri"/>
              </a:rPr>
              <a:t>of what action  will be performed when icon </a:t>
            </a:r>
            <a:r>
              <a:rPr sz="1600" dirty="0">
                <a:latin typeface="Calibri"/>
                <a:cs typeface="Calibri"/>
              </a:rPr>
              <a:t>is </a:t>
            </a:r>
            <a:r>
              <a:rPr sz="1600" spc="-5" dirty="0">
                <a:latin typeface="Calibri"/>
                <a:cs typeface="Calibri"/>
              </a:rPr>
              <a:t>triggered by clicking </a:t>
            </a:r>
            <a:r>
              <a:rPr sz="1600" dirty="0">
                <a:latin typeface="Calibri"/>
                <a:cs typeface="Calibri"/>
              </a:rPr>
              <a:t>or by </a:t>
            </a:r>
            <a:r>
              <a:rPr sz="1600" spc="-5" dirty="0">
                <a:latin typeface="Calibri"/>
                <a:cs typeface="Calibri"/>
              </a:rPr>
              <a:t>triggering the shortcut.  When hovered over the mouse we get a glimpse </a:t>
            </a:r>
            <a:r>
              <a:rPr sz="1600" spc="-10" dirty="0">
                <a:latin typeface="Calibri"/>
                <a:cs typeface="Calibri"/>
              </a:rPr>
              <a:t>of </a:t>
            </a:r>
            <a:r>
              <a:rPr sz="1600" dirty="0">
                <a:latin typeface="Calibri"/>
                <a:cs typeface="Calibri"/>
              </a:rPr>
              <a:t>what </a:t>
            </a:r>
            <a:r>
              <a:rPr sz="1600" spc="-5" dirty="0">
                <a:latin typeface="Calibri"/>
                <a:cs typeface="Calibri"/>
              </a:rPr>
              <a:t>the icon is about and</a:t>
            </a:r>
            <a:r>
              <a:rPr sz="1600" spc="13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a</a:t>
            </a:r>
            <a:endParaRPr sz="1600" dirty="0">
              <a:latin typeface="Calibri"/>
              <a:cs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08508" y="435355"/>
            <a:ext cx="579755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Calibri"/>
                <a:cs typeface="Calibri"/>
              </a:rPr>
              <a:t>text is displayed inside a status bar </a:t>
            </a:r>
            <a:r>
              <a:rPr sz="1600" b="1" spc="-5" dirty="0">
                <a:latin typeface="Calibri"/>
                <a:cs typeface="Calibri"/>
              </a:rPr>
              <a:t>“Make a text appear</a:t>
            </a:r>
            <a:r>
              <a:rPr sz="1600" b="1" spc="105" dirty="0">
                <a:latin typeface="Calibri"/>
                <a:cs typeface="Calibri"/>
              </a:rPr>
              <a:t> </a:t>
            </a:r>
            <a:r>
              <a:rPr sz="1600" b="1" spc="-5" dirty="0">
                <a:latin typeface="Calibri"/>
                <a:cs typeface="Calibri"/>
              </a:rPr>
              <a:t>striked-out”.</a:t>
            </a:r>
            <a:endParaRPr sz="160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20700" y="704595"/>
            <a:ext cx="648970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6">
              <a:spcBef>
                <a:spcPts val="965"/>
              </a:spcBef>
              <a:tabLst>
                <a:tab pos="470534" algn="l"/>
              </a:tabLst>
            </a:pPr>
            <a:r>
              <a:rPr lang="en-US" sz="2400" b="1" spc="-5" dirty="0">
                <a:latin typeface="Calibri"/>
                <a:cs typeface="Calibri"/>
              </a:rPr>
              <a:t>37. </a:t>
            </a:r>
            <a:r>
              <a:rPr lang="en-US" sz="2400" b="1" u="sng" spc="-5" dirty="0">
                <a:latin typeface="Calibri"/>
                <a:cs typeface="Calibri"/>
              </a:rPr>
              <a:t>MAKE A TEXT SUPERSCRIPTED:</a:t>
            </a:r>
            <a:endParaRPr lang="en-US" sz="2400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44500" y="1050696"/>
            <a:ext cx="6791325" cy="826610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76200" marR="5080">
              <a:lnSpc>
                <a:spcPct val="152600"/>
              </a:lnSpc>
              <a:spcBef>
                <a:spcPts val="95"/>
              </a:spcBef>
            </a:pPr>
            <a:r>
              <a:rPr sz="1600" spc="-5" dirty="0">
                <a:latin typeface="Calibri"/>
                <a:cs typeface="Calibri"/>
              </a:rPr>
              <a:t>We can make a </a:t>
            </a:r>
            <a:r>
              <a:rPr sz="1600" dirty="0">
                <a:latin typeface="Calibri"/>
                <a:cs typeface="Calibri"/>
              </a:rPr>
              <a:t>text </a:t>
            </a:r>
            <a:r>
              <a:rPr sz="1600" spc="-5" dirty="0">
                <a:latin typeface="Calibri"/>
                <a:cs typeface="Calibri"/>
              </a:rPr>
              <a:t>appear superscripted by clicking </a:t>
            </a:r>
            <a:r>
              <a:rPr sz="1600" dirty="0">
                <a:latin typeface="Calibri"/>
                <a:cs typeface="Calibri"/>
              </a:rPr>
              <a:t>on </a:t>
            </a:r>
            <a:r>
              <a:rPr sz="1600" spc="-5" dirty="0">
                <a:latin typeface="Calibri"/>
                <a:cs typeface="Calibri"/>
              </a:rPr>
              <a:t>the icon from </a:t>
            </a:r>
            <a:r>
              <a:rPr sz="1600" dirty="0">
                <a:latin typeface="Calibri"/>
                <a:cs typeface="Calibri"/>
              </a:rPr>
              <a:t>the  </a:t>
            </a:r>
            <a:r>
              <a:rPr sz="1600" spc="-5" dirty="0">
                <a:latin typeface="Calibri"/>
                <a:cs typeface="Calibri"/>
              </a:rPr>
              <a:t>toolbar or from the menu bar. We can also </a:t>
            </a:r>
            <a:r>
              <a:rPr sz="1600" spc="-10" dirty="0">
                <a:latin typeface="Calibri"/>
                <a:cs typeface="Calibri"/>
              </a:rPr>
              <a:t>use </a:t>
            </a:r>
            <a:r>
              <a:rPr sz="1600" b="1" spc="-5" dirty="0">
                <a:latin typeface="Calibri"/>
                <a:cs typeface="Calibri"/>
              </a:rPr>
              <a:t>Ctrl-PgUp </a:t>
            </a:r>
            <a:r>
              <a:rPr sz="1600" spc="-5" dirty="0">
                <a:latin typeface="Calibri"/>
                <a:cs typeface="Calibri"/>
              </a:rPr>
              <a:t>shortcut key to make a  text appear superscripted. </a:t>
            </a:r>
            <a:r>
              <a:rPr sz="1600" spc="-10" dirty="0">
                <a:latin typeface="Calibri"/>
                <a:cs typeface="Calibri"/>
              </a:rPr>
              <a:t>The </a:t>
            </a:r>
            <a:r>
              <a:rPr sz="1600" spc="-5" dirty="0">
                <a:latin typeface="Calibri"/>
                <a:cs typeface="Calibri"/>
              </a:rPr>
              <a:t>related Icon </a:t>
            </a:r>
            <a:r>
              <a:rPr sz="1600" dirty="0">
                <a:latin typeface="Calibri"/>
                <a:cs typeface="Calibri"/>
              </a:rPr>
              <a:t>is </a:t>
            </a:r>
            <a:r>
              <a:rPr sz="1600" spc="-5" dirty="0">
                <a:latin typeface="Calibri"/>
                <a:cs typeface="Calibri"/>
              </a:rPr>
              <a:t>also </a:t>
            </a:r>
            <a:r>
              <a:rPr sz="1600" spc="-10" dirty="0">
                <a:latin typeface="Calibri"/>
                <a:cs typeface="Calibri"/>
              </a:rPr>
              <a:t>used </a:t>
            </a:r>
            <a:r>
              <a:rPr sz="1600" spc="-5" dirty="0">
                <a:latin typeface="Calibri"/>
                <a:cs typeface="Calibri"/>
              </a:rPr>
              <a:t>to indicate a </a:t>
            </a:r>
            <a:r>
              <a:rPr sz="1600" spc="-10" dirty="0">
                <a:latin typeface="Calibri"/>
                <a:cs typeface="Calibri"/>
              </a:rPr>
              <a:t>user </a:t>
            </a:r>
            <a:r>
              <a:rPr sz="1600" spc="-5" dirty="0">
                <a:latin typeface="Calibri"/>
                <a:cs typeface="Calibri"/>
              </a:rPr>
              <a:t>of what  action will be performed </a:t>
            </a:r>
            <a:r>
              <a:rPr sz="1600" dirty="0">
                <a:latin typeface="Calibri"/>
                <a:cs typeface="Calibri"/>
              </a:rPr>
              <a:t>when </a:t>
            </a:r>
            <a:r>
              <a:rPr sz="1600" spc="-5" dirty="0">
                <a:latin typeface="Calibri"/>
                <a:cs typeface="Calibri"/>
              </a:rPr>
              <a:t>icon </a:t>
            </a:r>
            <a:r>
              <a:rPr sz="1600" spc="5" dirty="0">
                <a:latin typeface="Calibri"/>
                <a:cs typeface="Calibri"/>
              </a:rPr>
              <a:t>is </a:t>
            </a:r>
            <a:r>
              <a:rPr sz="1600" spc="-5" dirty="0">
                <a:latin typeface="Calibri"/>
                <a:cs typeface="Calibri"/>
              </a:rPr>
              <a:t>triggered by clicking or by triggering the  </a:t>
            </a:r>
            <a:r>
              <a:rPr sz="1600" spc="-10" dirty="0">
                <a:latin typeface="Calibri"/>
                <a:cs typeface="Calibri"/>
              </a:rPr>
              <a:t>shortcut. </a:t>
            </a:r>
            <a:r>
              <a:rPr sz="1600" spc="-5" dirty="0">
                <a:latin typeface="Calibri"/>
                <a:cs typeface="Calibri"/>
              </a:rPr>
              <a:t>When hovered over the mouse we get a glimpse </a:t>
            </a:r>
            <a:r>
              <a:rPr sz="1600" spc="-10" dirty="0">
                <a:latin typeface="Calibri"/>
                <a:cs typeface="Calibri"/>
              </a:rPr>
              <a:t>of </a:t>
            </a:r>
            <a:r>
              <a:rPr sz="1600" spc="-5" dirty="0">
                <a:latin typeface="Calibri"/>
                <a:cs typeface="Calibri"/>
              </a:rPr>
              <a:t>what the icon </a:t>
            </a:r>
            <a:r>
              <a:rPr sz="1600" dirty="0">
                <a:latin typeface="Calibri"/>
                <a:cs typeface="Calibri"/>
              </a:rPr>
              <a:t>is  </a:t>
            </a:r>
            <a:r>
              <a:rPr sz="1600" spc="-5" dirty="0">
                <a:latin typeface="Calibri"/>
                <a:cs typeface="Calibri"/>
              </a:rPr>
              <a:t>about and a text is displayed inside a status bar </a:t>
            </a:r>
            <a:r>
              <a:rPr sz="1600" b="1" spc="-10" dirty="0">
                <a:latin typeface="Calibri"/>
                <a:cs typeface="Calibri"/>
              </a:rPr>
              <a:t>“Make </a:t>
            </a:r>
            <a:r>
              <a:rPr sz="1600" b="1" spc="-5" dirty="0">
                <a:latin typeface="Calibri"/>
                <a:cs typeface="Calibri"/>
              </a:rPr>
              <a:t>a text appear  superscripted”.</a:t>
            </a:r>
            <a:endParaRPr sz="1600" dirty="0">
              <a:latin typeface="Calibri"/>
              <a:cs typeface="Calibri"/>
            </a:endParaRPr>
          </a:p>
          <a:p>
            <a:pPr marL="469900" indent="-457834">
              <a:spcBef>
                <a:spcPts val="965"/>
              </a:spcBef>
              <a:buFontTx/>
              <a:buAutoNum type="arabicPeriod" startAt="38"/>
              <a:tabLst>
                <a:tab pos="470534" algn="l"/>
              </a:tabLst>
            </a:pPr>
            <a:r>
              <a:rPr lang="en-US" sz="2400" b="1" u="sng" spc="-5" dirty="0">
                <a:latin typeface="Calibri"/>
                <a:cs typeface="Calibri"/>
              </a:rPr>
              <a:t>MAKE A TEXT SUPERSCRIPTED:</a:t>
            </a:r>
            <a:endParaRPr sz="2400" dirty="0">
              <a:latin typeface="Calibri"/>
              <a:cs typeface="Calibri"/>
            </a:endParaRPr>
          </a:p>
          <a:p>
            <a:pPr marL="762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Calibri"/>
                <a:cs typeface="Calibri"/>
              </a:rPr>
              <a:t>We can make a </a:t>
            </a:r>
            <a:r>
              <a:rPr sz="1600" dirty="0">
                <a:latin typeface="Calibri"/>
                <a:cs typeface="Calibri"/>
              </a:rPr>
              <a:t>text </a:t>
            </a:r>
            <a:r>
              <a:rPr sz="1600" spc="-5" dirty="0">
                <a:latin typeface="Calibri"/>
                <a:cs typeface="Calibri"/>
              </a:rPr>
              <a:t>appear subscripted by clicking on </a:t>
            </a:r>
            <a:r>
              <a:rPr sz="1600" dirty="0">
                <a:latin typeface="Calibri"/>
                <a:cs typeface="Calibri"/>
              </a:rPr>
              <a:t>the </a:t>
            </a:r>
            <a:r>
              <a:rPr sz="1600" spc="-5" dirty="0">
                <a:latin typeface="Calibri"/>
                <a:cs typeface="Calibri"/>
              </a:rPr>
              <a:t>icon from the</a:t>
            </a:r>
            <a:r>
              <a:rPr sz="1600" spc="2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toolbar</a:t>
            </a:r>
            <a:endParaRPr sz="1600" dirty="0">
              <a:latin typeface="Calibri"/>
              <a:cs typeface="Calibri"/>
            </a:endParaRPr>
          </a:p>
          <a:p>
            <a:pPr marL="76200" marR="272415">
              <a:lnSpc>
                <a:spcPct val="152500"/>
              </a:lnSpc>
              <a:spcBef>
                <a:spcPts val="10"/>
              </a:spcBef>
            </a:pPr>
            <a:r>
              <a:rPr sz="1600" spc="-5" dirty="0">
                <a:latin typeface="Calibri"/>
                <a:cs typeface="Calibri"/>
              </a:rPr>
              <a:t>or from the </a:t>
            </a:r>
            <a:r>
              <a:rPr sz="1600" spc="-10" dirty="0">
                <a:latin typeface="Calibri"/>
                <a:cs typeface="Calibri"/>
              </a:rPr>
              <a:t>menu </a:t>
            </a:r>
            <a:r>
              <a:rPr sz="1600" spc="-5" dirty="0">
                <a:latin typeface="Calibri"/>
                <a:cs typeface="Calibri"/>
              </a:rPr>
              <a:t>bar. </a:t>
            </a:r>
            <a:r>
              <a:rPr sz="1600" spc="-10" dirty="0">
                <a:latin typeface="Calibri"/>
                <a:cs typeface="Calibri"/>
              </a:rPr>
              <a:t>We </a:t>
            </a:r>
            <a:r>
              <a:rPr sz="1600" spc="-5" dirty="0">
                <a:latin typeface="Calibri"/>
                <a:cs typeface="Calibri"/>
              </a:rPr>
              <a:t>can also use </a:t>
            </a:r>
            <a:r>
              <a:rPr sz="1600" b="1" spc="-5" dirty="0">
                <a:latin typeface="Calibri"/>
                <a:cs typeface="Calibri"/>
              </a:rPr>
              <a:t>Ctrl-PgDn </a:t>
            </a:r>
            <a:r>
              <a:rPr sz="1600" spc="-5" dirty="0">
                <a:latin typeface="Calibri"/>
                <a:cs typeface="Calibri"/>
              </a:rPr>
              <a:t>shortcut key to make a text  appear subscripted. </a:t>
            </a:r>
            <a:r>
              <a:rPr sz="1600" spc="-10" dirty="0">
                <a:latin typeface="Calibri"/>
                <a:cs typeface="Calibri"/>
              </a:rPr>
              <a:t>The </a:t>
            </a:r>
            <a:r>
              <a:rPr sz="1600" spc="-5" dirty="0">
                <a:latin typeface="Calibri"/>
                <a:cs typeface="Calibri"/>
              </a:rPr>
              <a:t>related Icon is also </a:t>
            </a:r>
            <a:r>
              <a:rPr sz="1600" spc="-10" dirty="0">
                <a:latin typeface="Calibri"/>
                <a:cs typeface="Calibri"/>
              </a:rPr>
              <a:t>used </a:t>
            </a:r>
            <a:r>
              <a:rPr sz="1600" spc="-5" dirty="0">
                <a:latin typeface="Calibri"/>
                <a:cs typeface="Calibri"/>
              </a:rPr>
              <a:t>to </a:t>
            </a:r>
            <a:r>
              <a:rPr sz="1600" dirty="0">
                <a:latin typeface="Calibri"/>
                <a:cs typeface="Calibri"/>
              </a:rPr>
              <a:t>indicate </a:t>
            </a:r>
            <a:r>
              <a:rPr sz="1600" spc="-5" dirty="0">
                <a:latin typeface="Calibri"/>
                <a:cs typeface="Calibri"/>
              </a:rPr>
              <a:t>a </a:t>
            </a:r>
            <a:r>
              <a:rPr sz="1600" spc="-10" dirty="0">
                <a:latin typeface="Calibri"/>
                <a:cs typeface="Calibri"/>
              </a:rPr>
              <a:t>user </a:t>
            </a:r>
            <a:r>
              <a:rPr sz="1600" spc="-5" dirty="0">
                <a:latin typeface="Calibri"/>
                <a:cs typeface="Calibri"/>
              </a:rPr>
              <a:t>of </a:t>
            </a:r>
            <a:r>
              <a:rPr sz="1600" dirty="0">
                <a:latin typeface="Calibri"/>
                <a:cs typeface="Calibri"/>
              </a:rPr>
              <a:t>what  </a:t>
            </a:r>
            <a:r>
              <a:rPr sz="1600" spc="-5" dirty="0">
                <a:latin typeface="Calibri"/>
                <a:cs typeface="Calibri"/>
              </a:rPr>
              <a:t>action will be </a:t>
            </a:r>
            <a:r>
              <a:rPr sz="1600" spc="-10" dirty="0">
                <a:latin typeface="Calibri"/>
                <a:cs typeface="Calibri"/>
              </a:rPr>
              <a:t>performed </a:t>
            </a:r>
            <a:r>
              <a:rPr sz="1600" spc="-5" dirty="0">
                <a:latin typeface="Calibri"/>
                <a:cs typeface="Calibri"/>
              </a:rPr>
              <a:t>when </a:t>
            </a:r>
            <a:r>
              <a:rPr sz="1600" dirty="0">
                <a:latin typeface="Calibri"/>
                <a:cs typeface="Calibri"/>
              </a:rPr>
              <a:t>icon is </a:t>
            </a:r>
            <a:r>
              <a:rPr sz="1600" spc="-5" dirty="0">
                <a:latin typeface="Calibri"/>
                <a:cs typeface="Calibri"/>
              </a:rPr>
              <a:t>triggered by clicking or by triggering the  </a:t>
            </a:r>
            <a:r>
              <a:rPr sz="1600" spc="-10" dirty="0">
                <a:latin typeface="Calibri"/>
                <a:cs typeface="Calibri"/>
              </a:rPr>
              <a:t>shortcut. </a:t>
            </a:r>
            <a:r>
              <a:rPr sz="1600" spc="-5" dirty="0">
                <a:latin typeface="Calibri"/>
                <a:cs typeface="Calibri"/>
              </a:rPr>
              <a:t>When hovered over the mouse we get a glimpse </a:t>
            </a:r>
            <a:r>
              <a:rPr sz="1600" spc="-10" dirty="0">
                <a:latin typeface="Calibri"/>
                <a:cs typeface="Calibri"/>
              </a:rPr>
              <a:t>of </a:t>
            </a:r>
            <a:r>
              <a:rPr sz="1600" spc="-5" dirty="0">
                <a:latin typeface="Calibri"/>
                <a:cs typeface="Calibri"/>
              </a:rPr>
              <a:t>what the icon </a:t>
            </a:r>
            <a:r>
              <a:rPr sz="1600" dirty="0">
                <a:latin typeface="Calibri"/>
                <a:cs typeface="Calibri"/>
              </a:rPr>
              <a:t>is  </a:t>
            </a:r>
            <a:r>
              <a:rPr sz="1600" spc="-5" dirty="0">
                <a:latin typeface="Calibri"/>
                <a:cs typeface="Calibri"/>
              </a:rPr>
              <a:t>about and a text is displayed inside a status bar </a:t>
            </a:r>
            <a:r>
              <a:rPr sz="1600" b="1" spc="-10" dirty="0">
                <a:latin typeface="Calibri"/>
                <a:cs typeface="Calibri"/>
              </a:rPr>
              <a:t>“Make </a:t>
            </a:r>
            <a:r>
              <a:rPr sz="1600" b="1" spc="-5" dirty="0">
                <a:latin typeface="Calibri"/>
                <a:cs typeface="Calibri"/>
              </a:rPr>
              <a:t>a text appear  subscripted”.</a:t>
            </a:r>
            <a:endParaRPr sz="1600" dirty="0">
              <a:latin typeface="Calibri"/>
              <a:cs typeface="Calibri"/>
            </a:endParaRPr>
          </a:p>
          <a:p>
            <a:pPr marL="471170" indent="-459105">
              <a:spcBef>
                <a:spcPts val="965"/>
              </a:spcBef>
              <a:buFontTx/>
              <a:buAutoNum type="arabicPeriod" startAt="39"/>
              <a:tabLst>
                <a:tab pos="471805" algn="l"/>
              </a:tabLst>
            </a:pPr>
            <a:r>
              <a:rPr lang="en-US" sz="2400" b="1" u="sng" spc="-5" dirty="0">
                <a:latin typeface="Calibri"/>
                <a:cs typeface="Calibri"/>
              </a:rPr>
              <a:t>ALIGN TEXT:</a:t>
            </a:r>
            <a:endParaRPr sz="2400" dirty="0">
              <a:latin typeface="Calibri"/>
              <a:cs typeface="Calibri"/>
            </a:endParaRPr>
          </a:p>
          <a:p>
            <a:pPr marL="76200">
              <a:lnSpc>
                <a:spcPct val="100000"/>
              </a:lnSpc>
              <a:spcBef>
                <a:spcPts val="105"/>
              </a:spcBef>
            </a:pPr>
            <a:r>
              <a:rPr sz="1600" spc="-5" dirty="0">
                <a:latin typeface="Calibri"/>
                <a:cs typeface="Calibri"/>
              </a:rPr>
              <a:t>We can make align a text to </a:t>
            </a:r>
            <a:r>
              <a:rPr sz="1600" dirty="0">
                <a:latin typeface="Calibri"/>
                <a:cs typeface="Calibri"/>
              </a:rPr>
              <a:t>the </a:t>
            </a:r>
            <a:r>
              <a:rPr sz="1600" spc="-5" dirty="0">
                <a:latin typeface="Calibri"/>
                <a:cs typeface="Calibri"/>
              </a:rPr>
              <a:t>left, </a:t>
            </a:r>
            <a:r>
              <a:rPr sz="1600" spc="-10" dirty="0">
                <a:latin typeface="Calibri"/>
                <a:cs typeface="Calibri"/>
              </a:rPr>
              <a:t>to </a:t>
            </a:r>
            <a:r>
              <a:rPr sz="1600" spc="-5" dirty="0">
                <a:latin typeface="Calibri"/>
                <a:cs typeface="Calibri"/>
              </a:rPr>
              <a:t>the right, to the center or align justify</a:t>
            </a:r>
            <a:r>
              <a:rPr sz="1600" spc="14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by</a:t>
            </a:r>
            <a:endParaRPr sz="1600" dirty="0">
              <a:latin typeface="Calibri"/>
              <a:cs typeface="Calibri"/>
            </a:endParaRPr>
          </a:p>
          <a:p>
            <a:pPr marL="76200" marR="46355">
              <a:lnSpc>
                <a:spcPct val="152500"/>
              </a:lnSpc>
            </a:pPr>
            <a:r>
              <a:rPr sz="1600" spc="-5" dirty="0">
                <a:latin typeface="Calibri"/>
                <a:cs typeface="Calibri"/>
              </a:rPr>
              <a:t>clicking on the icons from the toolbar or from the </a:t>
            </a:r>
            <a:r>
              <a:rPr sz="1600" dirty="0">
                <a:latin typeface="Calibri"/>
                <a:cs typeface="Calibri"/>
              </a:rPr>
              <a:t>menu </a:t>
            </a:r>
            <a:r>
              <a:rPr sz="1600" spc="-5" dirty="0">
                <a:latin typeface="Calibri"/>
                <a:cs typeface="Calibri"/>
              </a:rPr>
              <a:t>bar. </a:t>
            </a:r>
            <a:r>
              <a:rPr sz="1600" spc="-10" dirty="0">
                <a:latin typeface="Calibri"/>
                <a:cs typeface="Calibri"/>
              </a:rPr>
              <a:t>We </a:t>
            </a:r>
            <a:r>
              <a:rPr sz="1600" spc="-5" dirty="0">
                <a:latin typeface="Calibri"/>
                <a:cs typeface="Calibri"/>
              </a:rPr>
              <a:t>can also </a:t>
            </a:r>
            <a:r>
              <a:rPr sz="1600" spc="-10" dirty="0">
                <a:latin typeface="Calibri"/>
                <a:cs typeface="Calibri"/>
              </a:rPr>
              <a:t>use </a:t>
            </a:r>
            <a:r>
              <a:rPr sz="1600" spc="-5" dirty="0">
                <a:latin typeface="Calibri"/>
                <a:cs typeface="Calibri"/>
              </a:rPr>
              <a:t>the  </a:t>
            </a:r>
            <a:r>
              <a:rPr sz="1600" b="1" spc="-5" dirty="0">
                <a:latin typeface="Calibri"/>
                <a:cs typeface="Calibri"/>
              </a:rPr>
              <a:t>Ctrl-L </a:t>
            </a:r>
            <a:r>
              <a:rPr sz="1600" spc="-5" dirty="0">
                <a:latin typeface="Calibri"/>
                <a:cs typeface="Calibri"/>
              </a:rPr>
              <a:t>shortcut key for left aligning </a:t>
            </a:r>
            <a:r>
              <a:rPr sz="1600" spc="-10" dirty="0">
                <a:latin typeface="Calibri"/>
                <a:cs typeface="Calibri"/>
              </a:rPr>
              <a:t>the </a:t>
            </a:r>
            <a:r>
              <a:rPr sz="1600" spc="-5" dirty="0">
                <a:latin typeface="Calibri"/>
                <a:cs typeface="Calibri"/>
              </a:rPr>
              <a:t>text, </a:t>
            </a:r>
            <a:r>
              <a:rPr sz="1600" b="1" spc="-5" dirty="0">
                <a:latin typeface="Calibri"/>
                <a:cs typeface="Calibri"/>
              </a:rPr>
              <a:t>Ctrl-R </a:t>
            </a:r>
            <a:r>
              <a:rPr sz="1600" spc="-5" dirty="0">
                <a:latin typeface="Calibri"/>
                <a:cs typeface="Calibri"/>
              </a:rPr>
              <a:t>shortcut key for right aligning  the text, </a:t>
            </a:r>
            <a:r>
              <a:rPr sz="1600" b="1" spc="-5" dirty="0">
                <a:latin typeface="Calibri"/>
                <a:cs typeface="Calibri"/>
              </a:rPr>
              <a:t>Ctrl-E </a:t>
            </a:r>
            <a:r>
              <a:rPr sz="1600" spc="-5" dirty="0">
                <a:latin typeface="Calibri"/>
                <a:cs typeface="Calibri"/>
              </a:rPr>
              <a:t>shortcut key for center aligning the text, </a:t>
            </a:r>
            <a:r>
              <a:rPr sz="1600" b="1" spc="-5" dirty="0">
                <a:latin typeface="Calibri"/>
                <a:cs typeface="Calibri"/>
              </a:rPr>
              <a:t>Ctrl-J shortcut key </a:t>
            </a:r>
            <a:r>
              <a:rPr sz="1600" spc="-5" dirty="0">
                <a:latin typeface="Calibri"/>
                <a:cs typeface="Calibri"/>
              </a:rPr>
              <a:t>for  justify the text aligning. </a:t>
            </a:r>
            <a:r>
              <a:rPr sz="1600" spc="-10" dirty="0">
                <a:latin typeface="Calibri"/>
                <a:cs typeface="Calibri"/>
              </a:rPr>
              <a:t>The </a:t>
            </a:r>
            <a:r>
              <a:rPr sz="1600" spc="-5" dirty="0">
                <a:latin typeface="Calibri"/>
                <a:cs typeface="Calibri"/>
              </a:rPr>
              <a:t>related Icon </a:t>
            </a:r>
            <a:r>
              <a:rPr sz="1600" dirty="0">
                <a:latin typeface="Calibri"/>
                <a:cs typeface="Calibri"/>
              </a:rPr>
              <a:t>is </a:t>
            </a:r>
            <a:r>
              <a:rPr sz="1600" spc="-5" dirty="0">
                <a:latin typeface="Calibri"/>
                <a:cs typeface="Calibri"/>
              </a:rPr>
              <a:t>also used to indicate a </a:t>
            </a:r>
            <a:r>
              <a:rPr sz="1600" spc="-10" dirty="0">
                <a:latin typeface="Calibri"/>
                <a:cs typeface="Calibri"/>
              </a:rPr>
              <a:t>user </a:t>
            </a:r>
            <a:r>
              <a:rPr sz="1600" spc="-5" dirty="0">
                <a:latin typeface="Calibri"/>
                <a:cs typeface="Calibri"/>
              </a:rPr>
              <a:t>of what  action will be </a:t>
            </a:r>
            <a:r>
              <a:rPr sz="1600" spc="-10" dirty="0">
                <a:latin typeface="Calibri"/>
                <a:cs typeface="Calibri"/>
              </a:rPr>
              <a:t>performed </a:t>
            </a:r>
            <a:r>
              <a:rPr sz="1600" spc="-5" dirty="0">
                <a:latin typeface="Calibri"/>
                <a:cs typeface="Calibri"/>
              </a:rPr>
              <a:t>when icon </a:t>
            </a:r>
            <a:r>
              <a:rPr sz="1600" spc="5" dirty="0">
                <a:latin typeface="Calibri"/>
                <a:cs typeface="Calibri"/>
              </a:rPr>
              <a:t>is </a:t>
            </a:r>
            <a:r>
              <a:rPr sz="1600" spc="-5" dirty="0">
                <a:latin typeface="Calibri"/>
                <a:cs typeface="Calibri"/>
              </a:rPr>
              <a:t>triggered by clicking or by triggering</a:t>
            </a:r>
            <a:r>
              <a:rPr sz="1600" spc="10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the</a:t>
            </a:r>
            <a:endParaRPr sz="1600" dirty="0">
              <a:latin typeface="Calibri"/>
              <a:cs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44500" y="306729"/>
            <a:ext cx="6792595" cy="902016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6200" marR="160020">
              <a:lnSpc>
                <a:spcPct val="152500"/>
              </a:lnSpc>
              <a:spcBef>
                <a:spcPts val="100"/>
              </a:spcBef>
            </a:pPr>
            <a:r>
              <a:rPr sz="1600" spc="-10" dirty="0">
                <a:latin typeface="Calibri"/>
                <a:cs typeface="Calibri"/>
              </a:rPr>
              <a:t>shortcut. </a:t>
            </a:r>
            <a:r>
              <a:rPr sz="1600" spc="-5" dirty="0">
                <a:latin typeface="Calibri"/>
                <a:cs typeface="Calibri"/>
              </a:rPr>
              <a:t>When hovered over the mouse </a:t>
            </a:r>
            <a:r>
              <a:rPr sz="1600" spc="5" dirty="0">
                <a:latin typeface="Calibri"/>
                <a:cs typeface="Calibri"/>
              </a:rPr>
              <a:t>we </a:t>
            </a:r>
            <a:r>
              <a:rPr sz="1600" spc="-5" dirty="0">
                <a:latin typeface="Calibri"/>
                <a:cs typeface="Calibri"/>
              </a:rPr>
              <a:t>get a glimpse </a:t>
            </a:r>
            <a:r>
              <a:rPr sz="1600" spc="-10" dirty="0">
                <a:latin typeface="Calibri"/>
                <a:cs typeface="Calibri"/>
              </a:rPr>
              <a:t>of </a:t>
            </a:r>
            <a:r>
              <a:rPr sz="1600" spc="-5" dirty="0">
                <a:latin typeface="Calibri"/>
                <a:cs typeface="Calibri"/>
              </a:rPr>
              <a:t>what the icon </a:t>
            </a:r>
            <a:r>
              <a:rPr sz="1600" dirty="0">
                <a:latin typeface="Calibri"/>
                <a:cs typeface="Calibri"/>
              </a:rPr>
              <a:t>is  </a:t>
            </a:r>
            <a:r>
              <a:rPr sz="1600" spc="-5" dirty="0">
                <a:latin typeface="Calibri"/>
                <a:cs typeface="Calibri"/>
              </a:rPr>
              <a:t>about and a texts are displayed </a:t>
            </a:r>
            <a:r>
              <a:rPr sz="1600" dirty="0">
                <a:latin typeface="Calibri"/>
                <a:cs typeface="Calibri"/>
              </a:rPr>
              <a:t>inside </a:t>
            </a:r>
            <a:r>
              <a:rPr sz="1600" spc="-5" dirty="0">
                <a:latin typeface="Calibri"/>
                <a:cs typeface="Calibri"/>
              </a:rPr>
              <a:t>a status bar like </a:t>
            </a:r>
            <a:r>
              <a:rPr sz="1600" b="1" spc="-5" dirty="0">
                <a:latin typeface="Calibri"/>
                <a:cs typeface="Calibri"/>
              </a:rPr>
              <a:t>“Align a text to </a:t>
            </a:r>
            <a:r>
              <a:rPr sz="1600" b="1" dirty="0">
                <a:latin typeface="Calibri"/>
                <a:cs typeface="Calibri"/>
              </a:rPr>
              <a:t>the </a:t>
            </a:r>
            <a:r>
              <a:rPr sz="1600" b="1" spc="-5" dirty="0">
                <a:latin typeface="Calibri"/>
                <a:cs typeface="Calibri"/>
              </a:rPr>
              <a:t>left”  </a:t>
            </a:r>
            <a:r>
              <a:rPr sz="1600" spc="-5" dirty="0">
                <a:latin typeface="Calibri"/>
                <a:cs typeface="Calibri"/>
              </a:rPr>
              <a:t>for left aligning </a:t>
            </a:r>
            <a:r>
              <a:rPr sz="1600" b="1" spc="-5" dirty="0">
                <a:latin typeface="Calibri"/>
                <a:cs typeface="Calibri"/>
              </a:rPr>
              <a:t>“Align a text to the right” </a:t>
            </a:r>
            <a:r>
              <a:rPr sz="1600" dirty="0">
                <a:latin typeface="Calibri"/>
                <a:cs typeface="Calibri"/>
              </a:rPr>
              <a:t>for </a:t>
            </a:r>
            <a:r>
              <a:rPr sz="1600" spc="-5" dirty="0">
                <a:latin typeface="Calibri"/>
                <a:cs typeface="Calibri"/>
              </a:rPr>
              <a:t>right aligning, </a:t>
            </a:r>
            <a:r>
              <a:rPr sz="1600" b="1" spc="-5" dirty="0">
                <a:latin typeface="Calibri"/>
                <a:cs typeface="Calibri"/>
              </a:rPr>
              <a:t>“Align a text </a:t>
            </a:r>
            <a:r>
              <a:rPr sz="1600" b="1" dirty="0">
                <a:latin typeface="Calibri"/>
                <a:cs typeface="Calibri"/>
              </a:rPr>
              <a:t>to </a:t>
            </a:r>
            <a:r>
              <a:rPr sz="1600" b="1" spc="-10" dirty="0">
                <a:latin typeface="Calibri"/>
                <a:cs typeface="Calibri"/>
              </a:rPr>
              <a:t>the  center” </a:t>
            </a:r>
            <a:r>
              <a:rPr sz="1600" dirty="0">
                <a:latin typeface="Calibri"/>
                <a:cs typeface="Calibri"/>
              </a:rPr>
              <a:t>for </a:t>
            </a:r>
            <a:r>
              <a:rPr sz="1600" spc="-5" dirty="0">
                <a:latin typeface="Calibri"/>
                <a:cs typeface="Calibri"/>
              </a:rPr>
              <a:t>center aligning and </a:t>
            </a:r>
            <a:r>
              <a:rPr sz="1600" b="1" spc="-5" dirty="0">
                <a:latin typeface="Calibri"/>
                <a:cs typeface="Calibri"/>
              </a:rPr>
              <a:t>“Align a </a:t>
            </a:r>
            <a:r>
              <a:rPr sz="1600" b="1" dirty="0">
                <a:latin typeface="Calibri"/>
                <a:cs typeface="Calibri"/>
              </a:rPr>
              <a:t>text </a:t>
            </a:r>
            <a:r>
              <a:rPr sz="1600" b="1" spc="-5" dirty="0">
                <a:latin typeface="Calibri"/>
                <a:cs typeface="Calibri"/>
              </a:rPr>
              <a:t>justified” </a:t>
            </a:r>
            <a:r>
              <a:rPr sz="1600" spc="-5" dirty="0">
                <a:latin typeface="Calibri"/>
                <a:cs typeface="Calibri"/>
              </a:rPr>
              <a:t>for justify aligning a</a:t>
            </a:r>
            <a:r>
              <a:rPr sz="1600" spc="13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text</a:t>
            </a:r>
            <a:r>
              <a:rPr sz="1600" b="1" dirty="0">
                <a:latin typeface="Calibri"/>
                <a:cs typeface="Calibri"/>
              </a:rPr>
              <a:t>.</a:t>
            </a:r>
            <a:endParaRPr sz="1600" dirty="0">
              <a:latin typeface="Calibri"/>
              <a:cs typeface="Calibri"/>
            </a:endParaRPr>
          </a:p>
          <a:p>
            <a:pPr marL="471170" indent="-459105">
              <a:spcBef>
                <a:spcPts val="975"/>
              </a:spcBef>
              <a:buFontTx/>
              <a:buAutoNum type="arabicPeriod" startAt="40"/>
              <a:tabLst>
                <a:tab pos="471805" algn="l"/>
              </a:tabLst>
            </a:pPr>
            <a:r>
              <a:rPr lang="en-US" sz="2400" b="1" u="sng" spc="-5" dirty="0">
                <a:latin typeface="Calibri"/>
                <a:cs typeface="Calibri"/>
              </a:rPr>
              <a:t>INDENT SELECTED LINES OF TEXT:</a:t>
            </a:r>
            <a:endParaRPr lang="en-US" sz="2400" dirty="0">
              <a:latin typeface="Calibri"/>
              <a:cs typeface="Calibri"/>
            </a:endParaRPr>
          </a:p>
          <a:p>
            <a:pPr marL="58419">
              <a:lnSpc>
                <a:spcPct val="100000"/>
              </a:lnSpc>
              <a:spcBef>
                <a:spcPts val="90"/>
              </a:spcBef>
            </a:pPr>
            <a:r>
              <a:rPr sz="1600" spc="-5" dirty="0">
                <a:latin typeface="Calibri"/>
                <a:cs typeface="Calibri"/>
              </a:rPr>
              <a:t>We can make </a:t>
            </a:r>
            <a:r>
              <a:rPr sz="1600" spc="-10" dirty="0">
                <a:latin typeface="Calibri"/>
                <a:cs typeface="Calibri"/>
              </a:rPr>
              <a:t>our selected </a:t>
            </a:r>
            <a:r>
              <a:rPr sz="1600" spc="-5" dirty="0">
                <a:latin typeface="Calibri"/>
                <a:cs typeface="Calibri"/>
              </a:rPr>
              <a:t>text indented in a document by clicking on the</a:t>
            </a:r>
            <a:r>
              <a:rPr sz="1600" spc="114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indent</a:t>
            </a:r>
            <a:endParaRPr sz="1600" dirty="0">
              <a:latin typeface="Calibri"/>
              <a:cs typeface="Calibri"/>
            </a:endParaRPr>
          </a:p>
          <a:p>
            <a:pPr marL="12700" marR="546100">
              <a:lnSpc>
                <a:spcPct val="152500"/>
              </a:lnSpc>
            </a:pPr>
            <a:r>
              <a:rPr sz="1600" spc="-5" dirty="0">
                <a:latin typeface="Calibri"/>
                <a:cs typeface="Calibri"/>
              </a:rPr>
              <a:t>icon available in </a:t>
            </a:r>
            <a:r>
              <a:rPr sz="1600" spc="-10" dirty="0">
                <a:latin typeface="Calibri"/>
                <a:cs typeface="Calibri"/>
              </a:rPr>
              <a:t>the </a:t>
            </a:r>
            <a:r>
              <a:rPr sz="1600" spc="-5" dirty="0">
                <a:latin typeface="Calibri"/>
                <a:cs typeface="Calibri"/>
              </a:rPr>
              <a:t>format bar for in the menu bar </a:t>
            </a:r>
            <a:r>
              <a:rPr sz="1600" dirty="0">
                <a:latin typeface="Calibri"/>
                <a:cs typeface="Calibri"/>
              </a:rPr>
              <a:t>or </a:t>
            </a:r>
            <a:r>
              <a:rPr sz="1600" spc="-5" dirty="0">
                <a:latin typeface="Calibri"/>
                <a:cs typeface="Calibri"/>
              </a:rPr>
              <a:t>we </a:t>
            </a:r>
            <a:r>
              <a:rPr sz="1600" spc="-10" dirty="0">
                <a:latin typeface="Calibri"/>
                <a:cs typeface="Calibri"/>
              </a:rPr>
              <a:t>can </a:t>
            </a:r>
            <a:r>
              <a:rPr sz="1600" spc="-5" dirty="0">
                <a:latin typeface="Calibri"/>
                <a:cs typeface="Calibri"/>
              </a:rPr>
              <a:t>also use </a:t>
            </a:r>
            <a:r>
              <a:rPr sz="1600" dirty="0">
                <a:latin typeface="Calibri"/>
                <a:cs typeface="Calibri"/>
              </a:rPr>
              <a:t>the  </a:t>
            </a:r>
            <a:r>
              <a:rPr sz="1600" spc="-10" dirty="0">
                <a:latin typeface="Calibri"/>
                <a:cs typeface="Calibri"/>
              </a:rPr>
              <a:t>shortcut </a:t>
            </a:r>
            <a:r>
              <a:rPr sz="1600" b="1" spc="-5" dirty="0">
                <a:latin typeface="Calibri"/>
                <a:cs typeface="Calibri"/>
              </a:rPr>
              <a:t>Ctrl-Tab </a:t>
            </a:r>
            <a:r>
              <a:rPr sz="1600" spc="5" dirty="0">
                <a:latin typeface="Calibri"/>
                <a:cs typeface="Calibri"/>
              </a:rPr>
              <a:t>to </a:t>
            </a:r>
            <a:r>
              <a:rPr sz="1600" spc="-5" dirty="0">
                <a:latin typeface="Calibri"/>
                <a:cs typeface="Calibri"/>
              </a:rPr>
              <a:t>make a selected text indented. If </a:t>
            </a:r>
            <a:r>
              <a:rPr sz="1600" spc="-10" dirty="0">
                <a:latin typeface="Calibri"/>
                <a:cs typeface="Calibri"/>
              </a:rPr>
              <a:t>we have </a:t>
            </a:r>
            <a:r>
              <a:rPr sz="1600" spc="-5" dirty="0">
                <a:latin typeface="Calibri"/>
                <a:cs typeface="Calibri"/>
              </a:rPr>
              <a:t>the</a:t>
            </a:r>
            <a:r>
              <a:rPr sz="1600" spc="12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selection</a:t>
            </a:r>
            <a:endParaRPr sz="1600" dirty="0">
              <a:latin typeface="Calibri"/>
              <a:cs typeface="Calibri"/>
            </a:endParaRPr>
          </a:p>
          <a:p>
            <a:pPr marL="12700" marR="5080">
              <a:lnSpc>
                <a:spcPct val="152600"/>
              </a:lnSpc>
              <a:spcBef>
                <a:spcPts val="5"/>
              </a:spcBef>
            </a:pPr>
            <a:r>
              <a:rPr sz="1600" spc="-5" dirty="0">
                <a:latin typeface="Calibri"/>
                <a:cs typeface="Calibri"/>
              </a:rPr>
              <a:t>enabled then it will count </a:t>
            </a:r>
            <a:r>
              <a:rPr sz="1600" spc="-10" dirty="0">
                <a:latin typeface="Calibri"/>
                <a:cs typeface="Calibri"/>
              </a:rPr>
              <a:t>how </a:t>
            </a:r>
            <a:r>
              <a:rPr sz="1600" spc="-5" dirty="0">
                <a:latin typeface="Calibri"/>
                <a:cs typeface="Calibri"/>
              </a:rPr>
              <a:t>many lines we have selected and then according to  these lines it will place a tab on start of each line. </a:t>
            </a:r>
            <a:r>
              <a:rPr sz="1600" spc="-10" dirty="0">
                <a:latin typeface="Calibri"/>
                <a:cs typeface="Calibri"/>
              </a:rPr>
              <a:t>The </a:t>
            </a:r>
            <a:r>
              <a:rPr sz="1600" spc="-5" dirty="0">
                <a:latin typeface="Calibri"/>
                <a:cs typeface="Calibri"/>
              </a:rPr>
              <a:t>related Icon </a:t>
            </a:r>
            <a:r>
              <a:rPr sz="1600" dirty="0">
                <a:latin typeface="Calibri"/>
                <a:cs typeface="Calibri"/>
              </a:rPr>
              <a:t>is </a:t>
            </a:r>
            <a:r>
              <a:rPr sz="1600" spc="-5" dirty="0">
                <a:latin typeface="Calibri"/>
                <a:cs typeface="Calibri"/>
              </a:rPr>
              <a:t>also </a:t>
            </a:r>
            <a:r>
              <a:rPr sz="1600" spc="-10" dirty="0">
                <a:latin typeface="Calibri"/>
                <a:cs typeface="Calibri"/>
              </a:rPr>
              <a:t>used </a:t>
            </a:r>
            <a:r>
              <a:rPr sz="1600" spc="-5" dirty="0">
                <a:latin typeface="Calibri"/>
                <a:cs typeface="Calibri"/>
              </a:rPr>
              <a:t>to  indicate a </a:t>
            </a:r>
            <a:r>
              <a:rPr sz="1600" spc="-10" dirty="0">
                <a:latin typeface="Calibri"/>
                <a:cs typeface="Calibri"/>
              </a:rPr>
              <a:t>user </a:t>
            </a:r>
            <a:r>
              <a:rPr sz="1600" spc="-5" dirty="0">
                <a:latin typeface="Calibri"/>
                <a:cs typeface="Calibri"/>
              </a:rPr>
              <a:t>of what action will </a:t>
            </a:r>
            <a:r>
              <a:rPr sz="1600" spc="-10" dirty="0">
                <a:latin typeface="Calibri"/>
                <a:cs typeface="Calibri"/>
              </a:rPr>
              <a:t>be </a:t>
            </a:r>
            <a:r>
              <a:rPr sz="1600" spc="-5" dirty="0">
                <a:latin typeface="Calibri"/>
                <a:cs typeface="Calibri"/>
              </a:rPr>
              <a:t>performed when icon </a:t>
            </a:r>
            <a:r>
              <a:rPr sz="1600" dirty="0">
                <a:latin typeface="Calibri"/>
                <a:cs typeface="Calibri"/>
              </a:rPr>
              <a:t>is </a:t>
            </a:r>
            <a:r>
              <a:rPr sz="1600" spc="-5" dirty="0">
                <a:latin typeface="Calibri"/>
                <a:cs typeface="Calibri"/>
              </a:rPr>
              <a:t>triggered </a:t>
            </a:r>
            <a:r>
              <a:rPr sz="1600" dirty="0">
                <a:latin typeface="Calibri"/>
                <a:cs typeface="Calibri"/>
              </a:rPr>
              <a:t>by </a:t>
            </a:r>
            <a:r>
              <a:rPr sz="1600" spc="-10" dirty="0">
                <a:latin typeface="Calibri"/>
                <a:cs typeface="Calibri"/>
              </a:rPr>
              <a:t>clicking  </a:t>
            </a:r>
            <a:r>
              <a:rPr sz="1600" spc="-5" dirty="0">
                <a:latin typeface="Calibri"/>
                <a:cs typeface="Calibri"/>
              </a:rPr>
              <a:t>or by triggering the shortcut. </a:t>
            </a:r>
            <a:r>
              <a:rPr sz="1600" spc="-10" dirty="0">
                <a:latin typeface="Calibri"/>
                <a:cs typeface="Calibri"/>
              </a:rPr>
              <a:t>When hovered </a:t>
            </a:r>
            <a:r>
              <a:rPr sz="1600" dirty="0">
                <a:latin typeface="Calibri"/>
                <a:cs typeface="Calibri"/>
              </a:rPr>
              <a:t>over </a:t>
            </a:r>
            <a:r>
              <a:rPr sz="1600" spc="-5" dirty="0">
                <a:latin typeface="Calibri"/>
                <a:cs typeface="Calibri"/>
              </a:rPr>
              <a:t>the mouse we get a glimpse </a:t>
            </a:r>
            <a:r>
              <a:rPr sz="1600" spc="-10" dirty="0">
                <a:latin typeface="Calibri"/>
                <a:cs typeface="Calibri"/>
              </a:rPr>
              <a:t>of  </a:t>
            </a:r>
            <a:r>
              <a:rPr sz="1600" spc="-5" dirty="0">
                <a:latin typeface="Calibri"/>
                <a:cs typeface="Calibri"/>
              </a:rPr>
              <a:t>what the icon is about and a text is displayed inside a status bar </a:t>
            </a:r>
            <a:r>
              <a:rPr sz="1600" b="1" spc="-10" dirty="0">
                <a:latin typeface="Calibri"/>
                <a:cs typeface="Calibri"/>
              </a:rPr>
              <a:t>“Make </a:t>
            </a:r>
            <a:r>
              <a:rPr sz="1600" b="1" spc="-5" dirty="0">
                <a:latin typeface="Calibri"/>
                <a:cs typeface="Calibri"/>
              </a:rPr>
              <a:t>a text  indented”.</a:t>
            </a:r>
            <a:endParaRPr sz="1600" dirty="0">
              <a:latin typeface="Calibri"/>
              <a:cs typeface="Calibri"/>
            </a:endParaRPr>
          </a:p>
          <a:p>
            <a:pPr marL="469900" indent="-457834">
              <a:spcBef>
                <a:spcPts val="965"/>
              </a:spcBef>
              <a:buFontTx/>
              <a:buAutoNum type="arabicPeriod" startAt="41"/>
              <a:tabLst>
                <a:tab pos="470534" algn="l"/>
              </a:tabLst>
            </a:pPr>
            <a:r>
              <a:rPr lang="en-US" sz="2400" b="1" u="sng" spc="-5" dirty="0">
                <a:latin typeface="Calibri"/>
                <a:cs typeface="Calibri"/>
              </a:rPr>
              <a:t>DEDENT SELECTED LINES OF TEXT:</a:t>
            </a:r>
            <a:endParaRPr sz="24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600" spc="-10" dirty="0">
                <a:latin typeface="Calibri"/>
                <a:cs typeface="Calibri"/>
              </a:rPr>
              <a:t>We </a:t>
            </a:r>
            <a:r>
              <a:rPr sz="1600" spc="-5" dirty="0">
                <a:latin typeface="Calibri"/>
                <a:cs typeface="Calibri"/>
              </a:rPr>
              <a:t>can make our </a:t>
            </a:r>
            <a:r>
              <a:rPr sz="1600" spc="-10" dirty="0">
                <a:latin typeface="Calibri"/>
                <a:cs typeface="Calibri"/>
              </a:rPr>
              <a:t>selected </a:t>
            </a:r>
            <a:r>
              <a:rPr sz="1600" spc="-5" dirty="0">
                <a:latin typeface="Calibri"/>
                <a:cs typeface="Calibri"/>
              </a:rPr>
              <a:t>text dedented in a document by clicking on the</a:t>
            </a:r>
            <a:r>
              <a:rPr sz="1600" spc="16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dedent</a:t>
            </a:r>
            <a:endParaRPr sz="1600" dirty="0">
              <a:latin typeface="Calibri"/>
              <a:cs typeface="Calibri"/>
            </a:endParaRPr>
          </a:p>
          <a:p>
            <a:pPr marL="12700" marR="37465">
              <a:lnSpc>
                <a:spcPct val="152500"/>
              </a:lnSpc>
            </a:pPr>
            <a:r>
              <a:rPr sz="1600" spc="-5" dirty="0">
                <a:latin typeface="Calibri"/>
                <a:cs typeface="Calibri"/>
              </a:rPr>
              <a:t>icon available in </a:t>
            </a:r>
            <a:r>
              <a:rPr sz="1600" spc="-10" dirty="0">
                <a:latin typeface="Calibri"/>
                <a:cs typeface="Calibri"/>
              </a:rPr>
              <a:t>the </a:t>
            </a:r>
            <a:r>
              <a:rPr sz="1600" spc="-5" dirty="0">
                <a:latin typeface="Calibri"/>
                <a:cs typeface="Calibri"/>
              </a:rPr>
              <a:t>format bar for in the menu bar </a:t>
            </a:r>
            <a:r>
              <a:rPr sz="1600" dirty="0">
                <a:latin typeface="Calibri"/>
                <a:cs typeface="Calibri"/>
              </a:rPr>
              <a:t>or </a:t>
            </a:r>
            <a:r>
              <a:rPr sz="1600" spc="-5" dirty="0">
                <a:latin typeface="Calibri"/>
                <a:cs typeface="Calibri"/>
              </a:rPr>
              <a:t>we </a:t>
            </a:r>
            <a:r>
              <a:rPr sz="1600" spc="-10" dirty="0">
                <a:latin typeface="Calibri"/>
                <a:cs typeface="Calibri"/>
              </a:rPr>
              <a:t>can </a:t>
            </a:r>
            <a:r>
              <a:rPr sz="1600" spc="-5" dirty="0">
                <a:latin typeface="Calibri"/>
                <a:cs typeface="Calibri"/>
              </a:rPr>
              <a:t>also use </a:t>
            </a:r>
            <a:r>
              <a:rPr sz="1600" dirty="0">
                <a:latin typeface="Calibri"/>
                <a:cs typeface="Calibri"/>
              </a:rPr>
              <a:t>the  </a:t>
            </a:r>
            <a:r>
              <a:rPr sz="1600" spc="-10" dirty="0">
                <a:latin typeface="Calibri"/>
                <a:cs typeface="Calibri"/>
              </a:rPr>
              <a:t>shortcut </a:t>
            </a:r>
            <a:r>
              <a:rPr sz="1600" b="1" spc="-5" dirty="0">
                <a:latin typeface="Calibri"/>
                <a:cs typeface="Calibri"/>
              </a:rPr>
              <a:t>Ctrl-Shift-Tab </a:t>
            </a:r>
            <a:r>
              <a:rPr sz="1600" spc="-5" dirty="0">
                <a:latin typeface="Calibri"/>
                <a:cs typeface="Calibri"/>
              </a:rPr>
              <a:t>to make a </a:t>
            </a:r>
            <a:r>
              <a:rPr sz="1600" dirty="0">
                <a:latin typeface="Calibri"/>
                <a:cs typeface="Calibri"/>
              </a:rPr>
              <a:t>selected </a:t>
            </a:r>
            <a:r>
              <a:rPr sz="1600" spc="-5" dirty="0">
                <a:latin typeface="Calibri"/>
                <a:cs typeface="Calibri"/>
              </a:rPr>
              <a:t>text dedented. If we have the</a:t>
            </a:r>
            <a:r>
              <a:rPr sz="1600" spc="10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selection</a:t>
            </a:r>
            <a:endParaRPr sz="1600" dirty="0">
              <a:latin typeface="Calibri"/>
              <a:cs typeface="Calibri"/>
            </a:endParaRPr>
          </a:p>
          <a:p>
            <a:pPr marL="12700" marR="5080">
              <a:lnSpc>
                <a:spcPct val="152500"/>
              </a:lnSpc>
              <a:spcBef>
                <a:spcPts val="15"/>
              </a:spcBef>
            </a:pPr>
            <a:r>
              <a:rPr sz="1600" spc="-5" dirty="0">
                <a:latin typeface="Calibri"/>
                <a:cs typeface="Calibri"/>
              </a:rPr>
              <a:t>enabled then it will count </a:t>
            </a:r>
            <a:r>
              <a:rPr sz="1600" spc="-10" dirty="0">
                <a:latin typeface="Calibri"/>
                <a:cs typeface="Calibri"/>
              </a:rPr>
              <a:t>how </a:t>
            </a:r>
            <a:r>
              <a:rPr sz="1600" spc="-5" dirty="0">
                <a:latin typeface="Calibri"/>
                <a:cs typeface="Calibri"/>
              </a:rPr>
              <a:t>many lines we have selected and then according to  these lines it will remove a tab on </a:t>
            </a:r>
            <a:r>
              <a:rPr sz="1600" dirty="0">
                <a:latin typeface="Calibri"/>
                <a:cs typeface="Calibri"/>
              </a:rPr>
              <a:t>start </a:t>
            </a:r>
            <a:r>
              <a:rPr sz="1600" spc="-5" dirty="0">
                <a:latin typeface="Calibri"/>
                <a:cs typeface="Calibri"/>
              </a:rPr>
              <a:t>of each line. The related Icon is also </a:t>
            </a:r>
            <a:r>
              <a:rPr sz="1600" spc="-10" dirty="0">
                <a:latin typeface="Calibri"/>
                <a:cs typeface="Calibri"/>
              </a:rPr>
              <a:t>used  </a:t>
            </a:r>
            <a:r>
              <a:rPr sz="1600" spc="-5" dirty="0">
                <a:latin typeface="Calibri"/>
                <a:cs typeface="Calibri"/>
              </a:rPr>
              <a:t>to indicate a </a:t>
            </a:r>
            <a:r>
              <a:rPr sz="1600" spc="-10" dirty="0">
                <a:latin typeface="Calibri"/>
                <a:cs typeface="Calibri"/>
              </a:rPr>
              <a:t>user </a:t>
            </a:r>
            <a:r>
              <a:rPr sz="1600" spc="-5" dirty="0">
                <a:latin typeface="Calibri"/>
                <a:cs typeface="Calibri"/>
              </a:rPr>
              <a:t>of what action will be performed </a:t>
            </a:r>
            <a:r>
              <a:rPr sz="1600" dirty="0">
                <a:latin typeface="Calibri"/>
                <a:cs typeface="Calibri"/>
              </a:rPr>
              <a:t>when </a:t>
            </a:r>
            <a:r>
              <a:rPr sz="1600" spc="-5" dirty="0">
                <a:latin typeface="Calibri"/>
                <a:cs typeface="Calibri"/>
              </a:rPr>
              <a:t>icon </a:t>
            </a:r>
            <a:r>
              <a:rPr sz="1600" dirty="0">
                <a:latin typeface="Calibri"/>
                <a:cs typeface="Calibri"/>
              </a:rPr>
              <a:t>is </a:t>
            </a:r>
            <a:r>
              <a:rPr sz="1600" spc="-5" dirty="0">
                <a:latin typeface="Calibri"/>
                <a:cs typeface="Calibri"/>
              </a:rPr>
              <a:t>triggered </a:t>
            </a:r>
            <a:r>
              <a:rPr sz="1600" spc="-10" dirty="0">
                <a:latin typeface="Calibri"/>
                <a:cs typeface="Calibri"/>
              </a:rPr>
              <a:t>by  </a:t>
            </a:r>
            <a:r>
              <a:rPr sz="1600" spc="-5" dirty="0">
                <a:latin typeface="Calibri"/>
                <a:cs typeface="Calibri"/>
              </a:rPr>
              <a:t>clicking or </a:t>
            </a:r>
            <a:r>
              <a:rPr sz="1600" dirty="0">
                <a:latin typeface="Calibri"/>
                <a:cs typeface="Calibri"/>
              </a:rPr>
              <a:t>by </a:t>
            </a:r>
            <a:r>
              <a:rPr sz="1600" spc="-5" dirty="0">
                <a:latin typeface="Calibri"/>
                <a:cs typeface="Calibri"/>
              </a:rPr>
              <a:t>triggering the </a:t>
            </a:r>
            <a:r>
              <a:rPr sz="1600" dirty="0">
                <a:latin typeface="Calibri"/>
                <a:cs typeface="Calibri"/>
              </a:rPr>
              <a:t>shortcut. </a:t>
            </a:r>
            <a:r>
              <a:rPr sz="1600" spc="-10" dirty="0">
                <a:latin typeface="Calibri"/>
                <a:cs typeface="Calibri"/>
              </a:rPr>
              <a:t>When </a:t>
            </a:r>
            <a:r>
              <a:rPr sz="1600" spc="-5" dirty="0">
                <a:latin typeface="Calibri"/>
                <a:cs typeface="Calibri"/>
              </a:rPr>
              <a:t>hovered over the mouse we get a  glimpse </a:t>
            </a:r>
            <a:r>
              <a:rPr sz="1600" spc="-10" dirty="0">
                <a:latin typeface="Calibri"/>
                <a:cs typeface="Calibri"/>
              </a:rPr>
              <a:t>of </a:t>
            </a:r>
            <a:r>
              <a:rPr sz="1600" spc="-5" dirty="0">
                <a:latin typeface="Calibri"/>
                <a:cs typeface="Calibri"/>
              </a:rPr>
              <a:t>what the icon is about and a text is displayed inside a status bar </a:t>
            </a:r>
            <a:r>
              <a:rPr sz="1600" b="1" spc="-10" dirty="0">
                <a:latin typeface="Calibri"/>
                <a:cs typeface="Calibri"/>
              </a:rPr>
              <a:t>“Make  </a:t>
            </a:r>
            <a:r>
              <a:rPr sz="1600" b="1" spc="-5" dirty="0">
                <a:latin typeface="Calibri"/>
                <a:cs typeface="Calibri"/>
              </a:rPr>
              <a:t>a text</a:t>
            </a:r>
            <a:r>
              <a:rPr sz="1600" b="1" spc="5" dirty="0">
                <a:latin typeface="Calibri"/>
                <a:cs typeface="Calibri"/>
              </a:rPr>
              <a:t> </a:t>
            </a:r>
            <a:r>
              <a:rPr sz="1600" b="1" spc="-5" dirty="0">
                <a:latin typeface="Calibri"/>
                <a:cs typeface="Calibri"/>
              </a:rPr>
              <a:t>dedented”.</a:t>
            </a:r>
            <a:endParaRPr sz="1600" dirty="0">
              <a:latin typeface="Calibri"/>
              <a:cs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20700" y="608906"/>
            <a:ext cx="6642100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sz="2400" b="1" spc="-5" dirty="0">
                <a:latin typeface="Calibri"/>
                <a:cs typeface="Calibri"/>
              </a:rPr>
              <a:t>42.</a:t>
            </a:r>
            <a:r>
              <a:rPr lang="en-US" sz="2400" spc="-5" dirty="0"/>
              <a:t> </a:t>
            </a:r>
            <a:r>
              <a:rPr lang="en-US" sz="2400" b="1" u="sng" spc="-5" dirty="0">
                <a:latin typeface="Calibri"/>
                <a:cs typeface="Calibri"/>
              </a:rPr>
              <a:t>DRAG AND DROP UI ELEMENTS:</a:t>
            </a:r>
            <a:br>
              <a:rPr lang="en-US" sz="2400" dirty="0">
                <a:latin typeface="Calibri"/>
                <a:cs typeface="Calibri"/>
              </a:rPr>
            </a:br>
            <a:endParaRPr lang="en-US" sz="2400" dirty="0"/>
          </a:p>
        </p:txBody>
      </p:sp>
      <p:sp>
        <p:nvSpPr>
          <p:cNvPr id="3" name="object 3"/>
          <p:cNvSpPr txBox="1"/>
          <p:nvPr/>
        </p:nvSpPr>
        <p:spPr>
          <a:xfrm>
            <a:off x="508508" y="1050696"/>
            <a:ext cx="6713220" cy="52355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52600"/>
              </a:lnSpc>
              <a:spcBef>
                <a:spcPts val="95"/>
              </a:spcBef>
            </a:pPr>
            <a:r>
              <a:rPr sz="1600" spc="-5" dirty="0">
                <a:latin typeface="Calibri"/>
                <a:cs typeface="Calibri"/>
              </a:rPr>
              <a:t>A </a:t>
            </a:r>
            <a:r>
              <a:rPr sz="1600" spc="-10" dirty="0">
                <a:latin typeface="Calibri"/>
                <a:cs typeface="Calibri"/>
              </a:rPr>
              <a:t>Special </a:t>
            </a:r>
            <a:r>
              <a:rPr sz="1600" spc="-5" dirty="0">
                <a:latin typeface="Calibri"/>
                <a:cs typeface="Calibri"/>
              </a:rPr>
              <a:t>functionality that is </a:t>
            </a:r>
            <a:r>
              <a:rPr sz="1600" spc="-10" dirty="0">
                <a:latin typeface="Calibri"/>
                <a:cs typeface="Calibri"/>
              </a:rPr>
              <a:t>not </a:t>
            </a:r>
            <a:r>
              <a:rPr sz="1600" spc="-5" dirty="0">
                <a:latin typeface="Calibri"/>
                <a:cs typeface="Calibri"/>
              </a:rPr>
              <a:t>available in most of the word processing or text  processing software is the </a:t>
            </a:r>
            <a:r>
              <a:rPr sz="1600" spc="-10" dirty="0">
                <a:latin typeface="Calibri"/>
                <a:cs typeface="Calibri"/>
              </a:rPr>
              <a:t>drag </a:t>
            </a:r>
            <a:r>
              <a:rPr sz="1600" spc="-5" dirty="0">
                <a:latin typeface="Calibri"/>
                <a:cs typeface="Calibri"/>
              </a:rPr>
              <a:t>and drop UI elements </a:t>
            </a:r>
            <a:r>
              <a:rPr sz="1600" dirty="0">
                <a:latin typeface="Calibri"/>
                <a:cs typeface="Calibri"/>
              </a:rPr>
              <a:t>we </a:t>
            </a:r>
            <a:r>
              <a:rPr sz="1600" spc="-10" dirty="0">
                <a:latin typeface="Calibri"/>
                <a:cs typeface="Calibri"/>
              </a:rPr>
              <a:t>can </a:t>
            </a:r>
            <a:r>
              <a:rPr sz="1600" spc="-5" dirty="0">
                <a:latin typeface="Calibri"/>
                <a:cs typeface="Calibri"/>
              </a:rPr>
              <a:t>make </a:t>
            </a:r>
            <a:r>
              <a:rPr sz="1600" spc="-10" dirty="0">
                <a:latin typeface="Calibri"/>
                <a:cs typeface="Calibri"/>
              </a:rPr>
              <a:t>use </a:t>
            </a:r>
            <a:r>
              <a:rPr sz="1600" spc="-5" dirty="0">
                <a:latin typeface="Calibri"/>
                <a:cs typeface="Calibri"/>
              </a:rPr>
              <a:t>of </a:t>
            </a:r>
            <a:r>
              <a:rPr sz="1600" spc="-10" dirty="0">
                <a:latin typeface="Calibri"/>
                <a:cs typeface="Calibri"/>
              </a:rPr>
              <a:t>these  drag </a:t>
            </a:r>
            <a:r>
              <a:rPr sz="1600" spc="-5" dirty="0">
                <a:latin typeface="Calibri"/>
                <a:cs typeface="Calibri"/>
              </a:rPr>
              <a:t>and </a:t>
            </a:r>
            <a:r>
              <a:rPr sz="1600" spc="-10" dirty="0">
                <a:latin typeface="Calibri"/>
                <a:cs typeface="Calibri"/>
              </a:rPr>
              <a:t>drop </a:t>
            </a:r>
            <a:r>
              <a:rPr sz="1600" spc="-5" dirty="0">
                <a:latin typeface="Calibri"/>
                <a:cs typeface="Calibri"/>
              </a:rPr>
              <a:t>UI elements </a:t>
            </a:r>
            <a:r>
              <a:rPr sz="1600" dirty="0">
                <a:latin typeface="Calibri"/>
                <a:cs typeface="Calibri"/>
              </a:rPr>
              <a:t>to </a:t>
            </a:r>
            <a:r>
              <a:rPr sz="1600" spc="-5" dirty="0">
                <a:latin typeface="Calibri"/>
                <a:cs typeface="Calibri"/>
              </a:rPr>
              <a:t>drop </a:t>
            </a:r>
            <a:r>
              <a:rPr sz="1600" dirty="0">
                <a:latin typeface="Calibri"/>
                <a:cs typeface="Calibri"/>
              </a:rPr>
              <a:t>the </a:t>
            </a:r>
            <a:r>
              <a:rPr sz="1600" spc="-5" dirty="0">
                <a:latin typeface="Calibri"/>
                <a:cs typeface="Calibri"/>
              </a:rPr>
              <a:t>format </a:t>
            </a:r>
            <a:r>
              <a:rPr sz="1600" dirty="0">
                <a:latin typeface="Calibri"/>
                <a:cs typeface="Calibri"/>
              </a:rPr>
              <a:t>bar </a:t>
            </a:r>
            <a:r>
              <a:rPr sz="1600" spc="-5" dirty="0">
                <a:latin typeface="Calibri"/>
                <a:cs typeface="Calibri"/>
              </a:rPr>
              <a:t>to whatever position we want  it to be </a:t>
            </a:r>
            <a:r>
              <a:rPr sz="1600" spc="-10" dirty="0">
                <a:latin typeface="Calibri"/>
                <a:cs typeface="Calibri"/>
              </a:rPr>
              <a:t>placed </a:t>
            </a:r>
            <a:r>
              <a:rPr sz="1600" spc="-5" dirty="0">
                <a:latin typeface="Calibri"/>
                <a:cs typeface="Calibri"/>
              </a:rPr>
              <a:t>and we </a:t>
            </a:r>
            <a:r>
              <a:rPr sz="1600" dirty="0">
                <a:latin typeface="Calibri"/>
                <a:cs typeface="Calibri"/>
              </a:rPr>
              <a:t>can </a:t>
            </a:r>
            <a:r>
              <a:rPr sz="1600" spc="-5" dirty="0">
                <a:latin typeface="Calibri"/>
                <a:cs typeface="Calibri"/>
              </a:rPr>
              <a:t>even place the the format bar, menu bar or toolbar  outside of our software anywhere </a:t>
            </a:r>
            <a:r>
              <a:rPr sz="1600" dirty="0">
                <a:latin typeface="Calibri"/>
                <a:cs typeface="Calibri"/>
              </a:rPr>
              <a:t>we </a:t>
            </a:r>
            <a:r>
              <a:rPr sz="1600" spc="-5" dirty="0">
                <a:latin typeface="Calibri"/>
                <a:cs typeface="Calibri"/>
              </a:rPr>
              <a:t>want and that is the power of </a:t>
            </a:r>
            <a:r>
              <a:rPr sz="1600" dirty="0">
                <a:latin typeface="Calibri"/>
                <a:cs typeface="Calibri"/>
              </a:rPr>
              <a:t>drag </a:t>
            </a:r>
            <a:r>
              <a:rPr sz="1600" spc="-5" dirty="0">
                <a:latin typeface="Calibri"/>
                <a:cs typeface="Calibri"/>
              </a:rPr>
              <a:t>and  </a:t>
            </a:r>
            <a:r>
              <a:rPr sz="1600" spc="-10" dirty="0">
                <a:latin typeface="Calibri"/>
                <a:cs typeface="Calibri"/>
              </a:rPr>
              <a:t>drop </a:t>
            </a:r>
            <a:r>
              <a:rPr sz="1600" spc="-5" dirty="0">
                <a:latin typeface="Calibri"/>
                <a:cs typeface="Calibri"/>
              </a:rPr>
              <a:t>UI elements and </a:t>
            </a:r>
            <a:r>
              <a:rPr sz="1600" dirty="0">
                <a:latin typeface="Calibri"/>
                <a:cs typeface="Calibri"/>
              </a:rPr>
              <a:t>if </a:t>
            </a:r>
            <a:r>
              <a:rPr sz="1600" spc="-5" dirty="0">
                <a:latin typeface="Calibri"/>
                <a:cs typeface="Calibri"/>
              </a:rPr>
              <a:t>the icons are </a:t>
            </a:r>
            <a:r>
              <a:rPr sz="1600" spc="-10" dirty="0">
                <a:latin typeface="Calibri"/>
                <a:cs typeface="Calibri"/>
              </a:rPr>
              <a:t>not </a:t>
            </a:r>
            <a:r>
              <a:rPr sz="1600" spc="-5" dirty="0">
                <a:latin typeface="Calibri"/>
                <a:cs typeface="Calibri"/>
              </a:rPr>
              <a:t>showing properly </a:t>
            </a:r>
            <a:r>
              <a:rPr sz="1600" spc="-10" dirty="0">
                <a:latin typeface="Calibri"/>
                <a:cs typeface="Calibri"/>
              </a:rPr>
              <a:t>due </a:t>
            </a:r>
            <a:r>
              <a:rPr sz="1600" spc="-5" dirty="0">
                <a:latin typeface="Calibri"/>
                <a:cs typeface="Calibri"/>
              </a:rPr>
              <a:t>to space  limitations then </a:t>
            </a:r>
            <a:r>
              <a:rPr sz="1600" dirty="0">
                <a:latin typeface="Calibri"/>
                <a:cs typeface="Calibri"/>
              </a:rPr>
              <a:t>it </a:t>
            </a:r>
            <a:r>
              <a:rPr sz="1600" spc="-5" dirty="0">
                <a:latin typeface="Calibri"/>
                <a:cs typeface="Calibri"/>
              </a:rPr>
              <a:t>will </a:t>
            </a:r>
            <a:r>
              <a:rPr sz="1600" spc="-10" dirty="0">
                <a:latin typeface="Calibri"/>
                <a:cs typeface="Calibri"/>
              </a:rPr>
              <a:t>show </a:t>
            </a:r>
            <a:r>
              <a:rPr sz="1600" spc="-5" dirty="0">
                <a:latin typeface="Calibri"/>
                <a:cs typeface="Calibri"/>
              </a:rPr>
              <a:t>an arrow that we can </a:t>
            </a:r>
            <a:r>
              <a:rPr sz="1600" dirty="0">
                <a:latin typeface="Calibri"/>
                <a:cs typeface="Calibri"/>
              </a:rPr>
              <a:t>click </a:t>
            </a:r>
            <a:r>
              <a:rPr sz="1600" spc="-5" dirty="0">
                <a:latin typeface="Calibri"/>
                <a:cs typeface="Calibri"/>
              </a:rPr>
              <a:t>and </a:t>
            </a:r>
            <a:r>
              <a:rPr sz="1600" spc="-10" dirty="0">
                <a:latin typeface="Calibri"/>
                <a:cs typeface="Calibri"/>
              </a:rPr>
              <a:t>show </a:t>
            </a:r>
            <a:r>
              <a:rPr sz="1600" spc="-5" dirty="0">
                <a:latin typeface="Calibri"/>
                <a:cs typeface="Calibri"/>
              </a:rPr>
              <a:t>rest of the  icons. A highlighter will appear whenever we want to drop the UI </a:t>
            </a:r>
            <a:r>
              <a:rPr sz="1600" dirty="0">
                <a:latin typeface="Calibri"/>
                <a:cs typeface="Calibri"/>
              </a:rPr>
              <a:t>element </a:t>
            </a:r>
            <a:r>
              <a:rPr sz="1600" spc="-5" dirty="0">
                <a:latin typeface="Calibri"/>
                <a:cs typeface="Calibri"/>
              </a:rPr>
              <a:t>inside  </a:t>
            </a:r>
            <a:r>
              <a:rPr sz="1600" spc="-10" dirty="0">
                <a:latin typeface="Calibri"/>
                <a:cs typeface="Calibri"/>
              </a:rPr>
              <a:t>our </a:t>
            </a:r>
            <a:r>
              <a:rPr sz="1600" spc="-5" dirty="0">
                <a:latin typeface="Calibri"/>
                <a:cs typeface="Calibri"/>
              </a:rPr>
              <a:t>software </a:t>
            </a:r>
            <a:r>
              <a:rPr sz="1600" dirty="0">
                <a:latin typeface="Calibri"/>
                <a:cs typeface="Calibri"/>
              </a:rPr>
              <a:t>these </a:t>
            </a:r>
            <a:r>
              <a:rPr sz="1600" spc="-10" dirty="0">
                <a:latin typeface="Calibri"/>
                <a:cs typeface="Calibri"/>
              </a:rPr>
              <a:t>kind </a:t>
            </a:r>
            <a:r>
              <a:rPr sz="1600" spc="-5" dirty="0">
                <a:latin typeface="Calibri"/>
                <a:cs typeface="Calibri"/>
              </a:rPr>
              <a:t>of functionalities are normally available in professional-  grade softwares like Photoshop </a:t>
            </a:r>
            <a:r>
              <a:rPr sz="1600" dirty="0">
                <a:latin typeface="Calibri"/>
                <a:cs typeface="Calibri"/>
              </a:rPr>
              <a:t>or </a:t>
            </a:r>
            <a:r>
              <a:rPr sz="1600" spc="-5" dirty="0">
                <a:latin typeface="Calibri"/>
                <a:cs typeface="Calibri"/>
              </a:rPr>
              <a:t>Adobe Illustrator </a:t>
            </a:r>
            <a:r>
              <a:rPr sz="1600" spc="-10" dirty="0">
                <a:latin typeface="Calibri"/>
                <a:cs typeface="Calibri"/>
              </a:rPr>
              <a:t>where </a:t>
            </a:r>
            <a:r>
              <a:rPr sz="1600" spc="-5" dirty="0">
                <a:latin typeface="Calibri"/>
                <a:cs typeface="Calibri"/>
              </a:rPr>
              <a:t>we are given full </a:t>
            </a:r>
            <a:r>
              <a:rPr sz="1600" spc="-10" dirty="0">
                <a:latin typeface="Calibri"/>
                <a:cs typeface="Calibri"/>
              </a:rPr>
              <a:t>use  </a:t>
            </a:r>
            <a:r>
              <a:rPr sz="1600" spc="-5" dirty="0">
                <a:latin typeface="Calibri"/>
                <a:cs typeface="Calibri"/>
              </a:rPr>
              <a:t>case on how well we can customize the software and </a:t>
            </a:r>
            <a:r>
              <a:rPr sz="1600" spc="-10" dirty="0">
                <a:latin typeface="Calibri"/>
                <a:cs typeface="Calibri"/>
              </a:rPr>
              <a:t>now </a:t>
            </a:r>
            <a:r>
              <a:rPr sz="1600" spc="-5" dirty="0">
                <a:latin typeface="Calibri"/>
                <a:cs typeface="Calibri"/>
              </a:rPr>
              <a:t>this functionality is  available in Notepedia word processor. </a:t>
            </a:r>
            <a:r>
              <a:rPr sz="1600" spc="-10" dirty="0">
                <a:latin typeface="Calibri"/>
                <a:cs typeface="Calibri"/>
              </a:rPr>
              <a:t>The </a:t>
            </a:r>
            <a:r>
              <a:rPr sz="1600" spc="-5" dirty="0">
                <a:latin typeface="Calibri"/>
                <a:cs typeface="Calibri"/>
              </a:rPr>
              <a:t>related </a:t>
            </a:r>
            <a:r>
              <a:rPr sz="1600" dirty="0">
                <a:latin typeface="Calibri"/>
                <a:cs typeface="Calibri"/>
              </a:rPr>
              <a:t>Icon is </a:t>
            </a:r>
            <a:r>
              <a:rPr sz="1600" spc="-5" dirty="0">
                <a:latin typeface="Calibri"/>
                <a:cs typeface="Calibri"/>
              </a:rPr>
              <a:t>also </a:t>
            </a:r>
            <a:r>
              <a:rPr sz="1600" spc="-10" dirty="0">
                <a:latin typeface="Calibri"/>
                <a:cs typeface="Calibri"/>
              </a:rPr>
              <a:t>used </a:t>
            </a:r>
            <a:r>
              <a:rPr sz="1600" spc="-5" dirty="0">
                <a:latin typeface="Calibri"/>
                <a:cs typeface="Calibri"/>
              </a:rPr>
              <a:t>to </a:t>
            </a:r>
            <a:r>
              <a:rPr sz="1600" dirty="0">
                <a:latin typeface="Calibri"/>
                <a:cs typeface="Calibri"/>
              </a:rPr>
              <a:t>indicate </a:t>
            </a:r>
            <a:r>
              <a:rPr sz="1600" spc="-5" dirty="0">
                <a:latin typeface="Calibri"/>
                <a:cs typeface="Calibri"/>
              </a:rPr>
              <a:t>a  </a:t>
            </a:r>
            <a:r>
              <a:rPr sz="1600" spc="-10" dirty="0">
                <a:latin typeface="Calibri"/>
                <a:cs typeface="Calibri"/>
              </a:rPr>
              <a:t>user </a:t>
            </a:r>
            <a:r>
              <a:rPr sz="1600" spc="-5" dirty="0">
                <a:latin typeface="Calibri"/>
                <a:cs typeface="Calibri"/>
              </a:rPr>
              <a:t>of what action will be performed when icon is triggered </a:t>
            </a:r>
            <a:r>
              <a:rPr sz="1600" dirty="0">
                <a:latin typeface="Calibri"/>
                <a:cs typeface="Calibri"/>
              </a:rPr>
              <a:t>by </a:t>
            </a:r>
            <a:r>
              <a:rPr sz="1600" spc="-5" dirty="0">
                <a:latin typeface="Calibri"/>
                <a:cs typeface="Calibri"/>
              </a:rPr>
              <a:t>clicking </a:t>
            </a:r>
            <a:r>
              <a:rPr sz="1600" dirty="0">
                <a:latin typeface="Calibri"/>
                <a:cs typeface="Calibri"/>
              </a:rPr>
              <a:t>or </a:t>
            </a:r>
            <a:r>
              <a:rPr sz="1600" spc="-10" dirty="0">
                <a:latin typeface="Calibri"/>
                <a:cs typeface="Calibri"/>
              </a:rPr>
              <a:t>by  </a:t>
            </a:r>
            <a:r>
              <a:rPr sz="1600" spc="-5" dirty="0">
                <a:latin typeface="Calibri"/>
                <a:cs typeface="Calibri"/>
              </a:rPr>
              <a:t>triggering the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shortcut.</a:t>
            </a:r>
            <a:endParaRPr sz="1600" dirty="0">
              <a:latin typeface="Calibri"/>
              <a:cs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2900" y="293776"/>
            <a:ext cx="6996429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z="4800" b="1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IMPLEMENTATION</a:t>
            </a:r>
            <a:endParaRPr sz="4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8508" y="1050696"/>
            <a:ext cx="6080125" cy="7696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52500"/>
              </a:lnSpc>
              <a:spcBef>
                <a:spcPts val="100"/>
              </a:spcBef>
            </a:pPr>
            <a:r>
              <a:rPr sz="1600" spc="-5" dirty="0">
                <a:latin typeface="Calibri"/>
                <a:cs typeface="Calibri"/>
              </a:rPr>
              <a:t>We implemented these features inside </a:t>
            </a:r>
            <a:r>
              <a:rPr sz="1600" spc="-10" dirty="0">
                <a:latin typeface="Calibri"/>
                <a:cs typeface="Calibri"/>
              </a:rPr>
              <a:t>our </a:t>
            </a:r>
            <a:r>
              <a:rPr sz="1600" spc="-5" dirty="0">
                <a:latin typeface="Calibri"/>
                <a:cs typeface="Calibri"/>
              </a:rPr>
              <a:t>software and the working and  implementation of these </a:t>
            </a:r>
            <a:r>
              <a:rPr sz="1600" spc="-10" dirty="0">
                <a:latin typeface="Calibri"/>
                <a:cs typeface="Calibri"/>
              </a:rPr>
              <a:t>features </a:t>
            </a:r>
            <a:r>
              <a:rPr sz="1600" spc="-5" dirty="0">
                <a:latin typeface="Calibri"/>
                <a:cs typeface="Calibri"/>
              </a:rPr>
              <a:t>are described</a:t>
            </a:r>
            <a:r>
              <a:rPr sz="1600" spc="1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below:</a:t>
            </a:r>
            <a:endParaRPr sz="1600" dirty="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21334" y="1946275"/>
            <a:ext cx="6856095" cy="74504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4499" y="228600"/>
            <a:ext cx="6784213" cy="5622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1. </a:t>
            </a:r>
            <a:r>
              <a:rPr dirty="0"/>
              <a:t>NEW</a:t>
            </a:r>
            <a:r>
              <a:rPr spc="-70" dirty="0"/>
              <a:t> </a:t>
            </a:r>
            <a:r>
              <a:rPr spc="-5" dirty="0"/>
              <a:t>FILE: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08508" y="678332"/>
            <a:ext cx="6720205" cy="26308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52700"/>
              </a:lnSpc>
              <a:spcBef>
                <a:spcPts val="95"/>
              </a:spcBef>
            </a:pPr>
            <a:r>
              <a:rPr sz="1600" spc="-5" dirty="0">
                <a:latin typeface="Calibri"/>
                <a:cs typeface="Calibri"/>
              </a:rPr>
              <a:t>We can make multiple instances of our </a:t>
            </a:r>
            <a:r>
              <a:rPr sz="1600" spc="-10" dirty="0">
                <a:latin typeface="Calibri"/>
                <a:cs typeface="Calibri"/>
              </a:rPr>
              <a:t>document </a:t>
            </a:r>
            <a:r>
              <a:rPr sz="1600" spc="5" dirty="0">
                <a:latin typeface="Calibri"/>
                <a:cs typeface="Calibri"/>
              </a:rPr>
              <a:t>by </a:t>
            </a:r>
            <a:r>
              <a:rPr sz="1600" spc="-5" dirty="0">
                <a:latin typeface="Calibri"/>
                <a:cs typeface="Calibri"/>
              </a:rPr>
              <a:t>clicking on the </a:t>
            </a:r>
            <a:r>
              <a:rPr sz="1600" dirty="0">
                <a:latin typeface="Calibri"/>
                <a:cs typeface="Calibri"/>
              </a:rPr>
              <a:t>new icon  </a:t>
            </a:r>
            <a:r>
              <a:rPr sz="1600" spc="-5" dirty="0">
                <a:latin typeface="Calibri"/>
                <a:cs typeface="Calibri"/>
              </a:rPr>
              <a:t>from the toolbar </a:t>
            </a:r>
            <a:r>
              <a:rPr sz="1600" dirty="0">
                <a:latin typeface="Calibri"/>
                <a:cs typeface="Calibri"/>
              </a:rPr>
              <a:t>or </a:t>
            </a:r>
            <a:r>
              <a:rPr sz="1600" spc="-5" dirty="0">
                <a:latin typeface="Calibri"/>
                <a:cs typeface="Calibri"/>
              </a:rPr>
              <a:t>from the </a:t>
            </a:r>
            <a:r>
              <a:rPr sz="1600" spc="-10" dirty="0">
                <a:latin typeface="Calibri"/>
                <a:cs typeface="Calibri"/>
              </a:rPr>
              <a:t>menu </a:t>
            </a:r>
            <a:r>
              <a:rPr sz="1600" dirty="0">
                <a:latin typeface="Calibri"/>
                <a:cs typeface="Calibri"/>
              </a:rPr>
              <a:t>bar. </a:t>
            </a:r>
            <a:r>
              <a:rPr sz="1600" spc="-5" dirty="0">
                <a:latin typeface="Calibri"/>
                <a:cs typeface="Calibri"/>
              </a:rPr>
              <a:t>We can also use </a:t>
            </a:r>
            <a:r>
              <a:rPr sz="1600" b="1" spc="-5" dirty="0">
                <a:latin typeface="Calibri"/>
                <a:cs typeface="Calibri"/>
              </a:rPr>
              <a:t>Ctrl-N </a:t>
            </a:r>
            <a:r>
              <a:rPr sz="1600" spc="-10" dirty="0">
                <a:latin typeface="Calibri"/>
                <a:cs typeface="Calibri"/>
              </a:rPr>
              <a:t>shortcut </a:t>
            </a:r>
            <a:r>
              <a:rPr sz="1600" dirty="0">
                <a:latin typeface="Calibri"/>
                <a:cs typeface="Calibri"/>
              </a:rPr>
              <a:t>key </a:t>
            </a:r>
            <a:r>
              <a:rPr sz="1600" spc="-5" dirty="0">
                <a:latin typeface="Calibri"/>
                <a:cs typeface="Calibri"/>
              </a:rPr>
              <a:t>to  create an instance of </a:t>
            </a:r>
            <a:r>
              <a:rPr sz="1600" spc="-10" dirty="0">
                <a:latin typeface="Calibri"/>
                <a:cs typeface="Calibri"/>
              </a:rPr>
              <a:t>our </a:t>
            </a:r>
            <a:r>
              <a:rPr sz="1600" spc="-5" dirty="0">
                <a:latin typeface="Calibri"/>
                <a:cs typeface="Calibri"/>
              </a:rPr>
              <a:t>already running </a:t>
            </a:r>
            <a:r>
              <a:rPr sz="1600" spc="-10" dirty="0">
                <a:latin typeface="Calibri"/>
                <a:cs typeface="Calibri"/>
              </a:rPr>
              <a:t>document </a:t>
            </a:r>
            <a:r>
              <a:rPr sz="1600" dirty="0">
                <a:latin typeface="Calibri"/>
                <a:cs typeface="Calibri"/>
              </a:rPr>
              <a:t>and </a:t>
            </a:r>
            <a:r>
              <a:rPr sz="1600" spc="-5" dirty="0">
                <a:latin typeface="Calibri"/>
                <a:cs typeface="Calibri"/>
              </a:rPr>
              <a:t>work on multiple files at  the </a:t>
            </a:r>
            <a:r>
              <a:rPr sz="1600" spc="-10" dirty="0">
                <a:latin typeface="Calibri"/>
                <a:cs typeface="Calibri"/>
              </a:rPr>
              <a:t>same </a:t>
            </a:r>
            <a:r>
              <a:rPr sz="1600" spc="-5" dirty="0">
                <a:latin typeface="Calibri"/>
                <a:cs typeface="Calibri"/>
              </a:rPr>
              <a:t>time. The related Icon is also </a:t>
            </a:r>
            <a:r>
              <a:rPr sz="1600" spc="-10" dirty="0">
                <a:latin typeface="Calibri"/>
                <a:cs typeface="Calibri"/>
              </a:rPr>
              <a:t>used </a:t>
            </a:r>
            <a:r>
              <a:rPr sz="1600" spc="-5" dirty="0">
                <a:latin typeface="Calibri"/>
                <a:cs typeface="Calibri"/>
              </a:rPr>
              <a:t>to indicate a </a:t>
            </a:r>
            <a:r>
              <a:rPr sz="1600" spc="-10" dirty="0">
                <a:latin typeface="Calibri"/>
                <a:cs typeface="Calibri"/>
              </a:rPr>
              <a:t>user </a:t>
            </a:r>
            <a:r>
              <a:rPr sz="1600" spc="-5" dirty="0">
                <a:latin typeface="Calibri"/>
                <a:cs typeface="Calibri"/>
              </a:rPr>
              <a:t>of what action will  be performed </a:t>
            </a:r>
            <a:r>
              <a:rPr sz="1600" dirty="0">
                <a:latin typeface="Calibri"/>
                <a:cs typeface="Calibri"/>
              </a:rPr>
              <a:t>when </a:t>
            </a:r>
            <a:r>
              <a:rPr sz="1600" spc="-5" dirty="0">
                <a:latin typeface="Calibri"/>
                <a:cs typeface="Calibri"/>
              </a:rPr>
              <a:t>icon is triggered by clicking </a:t>
            </a:r>
            <a:r>
              <a:rPr sz="1600" dirty="0">
                <a:latin typeface="Calibri"/>
                <a:cs typeface="Calibri"/>
              </a:rPr>
              <a:t>or </a:t>
            </a:r>
            <a:r>
              <a:rPr sz="1600" spc="-5" dirty="0">
                <a:latin typeface="Calibri"/>
                <a:cs typeface="Calibri"/>
              </a:rPr>
              <a:t>by triggering the</a:t>
            </a:r>
            <a:r>
              <a:rPr sz="1600" spc="3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shortcut.</a:t>
            </a:r>
            <a:endParaRPr sz="1600">
              <a:latin typeface="Calibri"/>
              <a:cs typeface="Calibri"/>
            </a:endParaRPr>
          </a:p>
          <a:p>
            <a:pPr marL="12700" marR="104139">
              <a:lnSpc>
                <a:spcPct val="152500"/>
              </a:lnSpc>
            </a:pPr>
            <a:r>
              <a:rPr sz="1600" spc="-5" dirty="0">
                <a:latin typeface="Calibri"/>
                <a:cs typeface="Calibri"/>
              </a:rPr>
              <a:t>When hovered over the mouse we get a glimpse </a:t>
            </a:r>
            <a:r>
              <a:rPr sz="1600" spc="-10" dirty="0">
                <a:latin typeface="Calibri"/>
                <a:cs typeface="Calibri"/>
              </a:rPr>
              <a:t>of </a:t>
            </a:r>
            <a:r>
              <a:rPr sz="1600" dirty="0">
                <a:latin typeface="Calibri"/>
                <a:cs typeface="Calibri"/>
              </a:rPr>
              <a:t>what </a:t>
            </a:r>
            <a:r>
              <a:rPr sz="1600" spc="-5" dirty="0">
                <a:latin typeface="Calibri"/>
                <a:cs typeface="Calibri"/>
              </a:rPr>
              <a:t>the icon is about and a  text is displayed inside a status bar </a:t>
            </a:r>
            <a:r>
              <a:rPr sz="1600" b="1" spc="-5" dirty="0">
                <a:latin typeface="Calibri"/>
                <a:cs typeface="Calibri"/>
              </a:rPr>
              <a:t>“Create a </a:t>
            </a:r>
            <a:r>
              <a:rPr sz="1600" b="1" spc="-10" dirty="0">
                <a:latin typeface="Calibri"/>
                <a:cs typeface="Calibri"/>
              </a:rPr>
              <a:t>new </a:t>
            </a:r>
            <a:r>
              <a:rPr sz="1600" b="1" spc="-5" dirty="0">
                <a:latin typeface="Calibri"/>
                <a:cs typeface="Calibri"/>
              </a:rPr>
              <a:t>document from</a:t>
            </a:r>
            <a:r>
              <a:rPr sz="1600" b="1" spc="114" dirty="0">
                <a:latin typeface="Calibri"/>
                <a:cs typeface="Calibri"/>
              </a:rPr>
              <a:t> </a:t>
            </a:r>
            <a:r>
              <a:rPr sz="1600" b="1" spc="-5" dirty="0">
                <a:latin typeface="Calibri"/>
                <a:cs typeface="Calibri"/>
              </a:rPr>
              <a:t>Scratch”.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21334" y="3432175"/>
            <a:ext cx="6856095" cy="5981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04800" y="2438400"/>
            <a:ext cx="6738568" cy="5622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b="1" spc="-5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OPEN</a:t>
            </a:r>
            <a:r>
              <a:rPr lang="en-US" b="1" spc="-85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FILE: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idx="1"/>
          </p:nvPr>
        </p:nvSpPr>
        <p:spPr>
          <a:xfrm>
            <a:off x="557144" y="838200"/>
            <a:ext cx="6600524" cy="5419533"/>
          </a:xfrm>
          <a:prstGeom prst="rect">
            <a:avLst/>
          </a:prstGeom>
        </p:spPr>
        <p:txBody>
          <a:bodyPr vert="horz" wrap="square" lIns="0" tIns="2353310" rIns="0" bIns="0" rtlCol="0">
            <a:spAutoFit/>
          </a:bodyPr>
          <a:lstStyle/>
          <a:p>
            <a:pPr marL="12700" marR="5080">
              <a:lnSpc>
                <a:spcPct val="152600"/>
              </a:lnSpc>
              <a:spcBef>
                <a:spcPts val="95"/>
              </a:spcBef>
            </a:pPr>
            <a:r>
              <a:rPr spc="-5" dirty="0"/>
              <a:t>We can </a:t>
            </a:r>
            <a:r>
              <a:rPr spc="-10" dirty="0"/>
              <a:t>open </a:t>
            </a:r>
            <a:r>
              <a:rPr spc="-5" dirty="0"/>
              <a:t>multiple instances of new already </a:t>
            </a:r>
            <a:r>
              <a:rPr spc="-10" dirty="0"/>
              <a:t>saved </a:t>
            </a:r>
            <a:r>
              <a:rPr spc="-5" dirty="0"/>
              <a:t>documents by clicking </a:t>
            </a:r>
            <a:r>
              <a:rPr spc="-10" dirty="0"/>
              <a:t>on  </a:t>
            </a:r>
            <a:r>
              <a:rPr spc="-5" dirty="0"/>
              <a:t>the </a:t>
            </a:r>
            <a:r>
              <a:rPr spc="-10" dirty="0"/>
              <a:t>open </a:t>
            </a:r>
            <a:r>
              <a:rPr dirty="0"/>
              <a:t>icon </a:t>
            </a:r>
            <a:r>
              <a:rPr spc="-5" dirty="0"/>
              <a:t>from the toolbar or from the </a:t>
            </a:r>
            <a:r>
              <a:rPr spc="-10" dirty="0"/>
              <a:t>menu </a:t>
            </a:r>
            <a:r>
              <a:rPr spc="-5" dirty="0"/>
              <a:t>bar. We can also </a:t>
            </a:r>
            <a:r>
              <a:rPr spc="-10" dirty="0"/>
              <a:t>use </a:t>
            </a:r>
            <a:r>
              <a:rPr b="1" spc="-5" dirty="0">
                <a:latin typeface="Calibri"/>
                <a:cs typeface="Calibri"/>
              </a:rPr>
              <a:t>Ctrl-O  </a:t>
            </a:r>
            <a:r>
              <a:rPr spc="-10" dirty="0"/>
              <a:t>shortcut key </a:t>
            </a:r>
            <a:r>
              <a:rPr spc="-5" dirty="0"/>
              <a:t>to open an already </a:t>
            </a:r>
            <a:r>
              <a:rPr spc="-10" dirty="0"/>
              <a:t>save </a:t>
            </a:r>
            <a:r>
              <a:rPr spc="-5" dirty="0"/>
              <a:t>document work </a:t>
            </a:r>
            <a:r>
              <a:rPr dirty="0"/>
              <a:t>on </a:t>
            </a:r>
            <a:r>
              <a:rPr spc="-5" dirty="0"/>
              <a:t>multiple files at </a:t>
            </a:r>
            <a:r>
              <a:rPr spc="-10" dirty="0"/>
              <a:t>the  same </a:t>
            </a:r>
            <a:r>
              <a:rPr spc="-5" dirty="0"/>
              <a:t>time. </a:t>
            </a:r>
            <a:r>
              <a:rPr spc="-10" dirty="0"/>
              <a:t>The </a:t>
            </a:r>
            <a:r>
              <a:rPr spc="-5" dirty="0"/>
              <a:t>related Icon </a:t>
            </a:r>
            <a:r>
              <a:rPr dirty="0"/>
              <a:t>is </a:t>
            </a:r>
            <a:r>
              <a:rPr spc="-5" dirty="0"/>
              <a:t>also used to indicate a user of what action will </a:t>
            </a:r>
            <a:r>
              <a:rPr spc="-10" dirty="0"/>
              <a:t>be  performed </a:t>
            </a:r>
            <a:r>
              <a:rPr spc="-5" dirty="0"/>
              <a:t>when </a:t>
            </a:r>
            <a:r>
              <a:rPr dirty="0"/>
              <a:t>icon </a:t>
            </a:r>
            <a:r>
              <a:rPr spc="-5" dirty="0"/>
              <a:t>is triggered by clicking or </a:t>
            </a:r>
            <a:r>
              <a:rPr dirty="0"/>
              <a:t>by </a:t>
            </a:r>
            <a:r>
              <a:rPr spc="-5" dirty="0"/>
              <a:t>triggering the shortcut. </a:t>
            </a:r>
            <a:r>
              <a:rPr spc="-10" dirty="0"/>
              <a:t>When  hovered </a:t>
            </a:r>
            <a:r>
              <a:rPr dirty="0"/>
              <a:t>over </a:t>
            </a:r>
            <a:r>
              <a:rPr spc="-5" dirty="0"/>
              <a:t>the mouse we get a glimpse of what the icon is about and a text is  displayed inside a status bar </a:t>
            </a:r>
            <a:r>
              <a:rPr b="1" spc="-5" dirty="0">
                <a:latin typeface="Calibri"/>
                <a:cs typeface="Calibri"/>
              </a:rPr>
              <a:t>“Open Existing</a:t>
            </a:r>
            <a:r>
              <a:rPr b="1" spc="5" dirty="0">
                <a:latin typeface="Calibri"/>
                <a:cs typeface="Calibri"/>
              </a:rPr>
              <a:t> </a:t>
            </a:r>
            <a:r>
              <a:rPr b="1" dirty="0">
                <a:latin typeface="Calibri"/>
                <a:cs typeface="Calibri"/>
              </a:rPr>
              <a:t>Document”.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21334" y="457200"/>
            <a:ext cx="6856095" cy="481266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21334" y="5394959"/>
            <a:ext cx="6842759" cy="411352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5808" y="1066800"/>
            <a:ext cx="6731634" cy="5622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SAVE</a:t>
            </a:r>
            <a:r>
              <a:rPr lang="en-US" b="1" spc="-105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FILE: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8508" y="1516893"/>
            <a:ext cx="6718934" cy="37465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52600"/>
              </a:lnSpc>
              <a:spcBef>
                <a:spcPts val="100"/>
              </a:spcBef>
            </a:pPr>
            <a:r>
              <a:rPr sz="1600" spc="-5" dirty="0">
                <a:latin typeface="Calibri"/>
                <a:cs typeface="Calibri"/>
              </a:rPr>
              <a:t>We can make save </a:t>
            </a:r>
            <a:r>
              <a:rPr sz="1600" spc="-10" dirty="0">
                <a:latin typeface="Calibri"/>
                <a:cs typeface="Calibri"/>
              </a:rPr>
              <a:t>our </a:t>
            </a:r>
            <a:r>
              <a:rPr sz="1600" spc="-5" dirty="0">
                <a:latin typeface="Calibri"/>
                <a:cs typeface="Calibri"/>
              </a:rPr>
              <a:t>document by clicking on the save icon from the toolbar </a:t>
            </a:r>
            <a:r>
              <a:rPr sz="1600" spc="-10" dirty="0">
                <a:latin typeface="Calibri"/>
                <a:cs typeface="Calibri"/>
              </a:rPr>
              <a:t>or  </a:t>
            </a:r>
            <a:r>
              <a:rPr sz="1600" spc="-5" dirty="0">
                <a:latin typeface="Calibri"/>
                <a:cs typeface="Calibri"/>
              </a:rPr>
              <a:t>from the </a:t>
            </a:r>
            <a:r>
              <a:rPr sz="1600" spc="-10" dirty="0">
                <a:latin typeface="Calibri"/>
                <a:cs typeface="Calibri"/>
              </a:rPr>
              <a:t>menu </a:t>
            </a:r>
            <a:r>
              <a:rPr sz="1600" spc="-5" dirty="0">
                <a:latin typeface="Calibri"/>
                <a:cs typeface="Calibri"/>
              </a:rPr>
              <a:t>bar. </a:t>
            </a:r>
            <a:r>
              <a:rPr sz="1600" spc="-10" dirty="0">
                <a:latin typeface="Calibri"/>
                <a:cs typeface="Calibri"/>
              </a:rPr>
              <a:t>We </a:t>
            </a:r>
            <a:r>
              <a:rPr sz="1600" spc="-5" dirty="0">
                <a:latin typeface="Calibri"/>
                <a:cs typeface="Calibri"/>
              </a:rPr>
              <a:t>can also use </a:t>
            </a:r>
            <a:r>
              <a:rPr sz="1600" b="1" spc="-5" dirty="0">
                <a:latin typeface="Calibri"/>
                <a:cs typeface="Calibri"/>
              </a:rPr>
              <a:t>Ctrl-S </a:t>
            </a:r>
            <a:r>
              <a:rPr sz="1600" spc="-5" dirty="0">
                <a:latin typeface="Calibri"/>
                <a:cs typeface="Calibri"/>
              </a:rPr>
              <a:t>shortcut </a:t>
            </a:r>
            <a:r>
              <a:rPr sz="1600" spc="-10" dirty="0">
                <a:latin typeface="Calibri"/>
                <a:cs typeface="Calibri"/>
              </a:rPr>
              <a:t>key </a:t>
            </a:r>
            <a:r>
              <a:rPr sz="1600" spc="-5" dirty="0">
                <a:latin typeface="Calibri"/>
                <a:cs typeface="Calibri"/>
              </a:rPr>
              <a:t>to </a:t>
            </a:r>
            <a:r>
              <a:rPr sz="1600" spc="-10" dirty="0">
                <a:latin typeface="Calibri"/>
                <a:cs typeface="Calibri"/>
              </a:rPr>
              <a:t>save </a:t>
            </a:r>
            <a:r>
              <a:rPr sz="1600" spc="-5" dirty="0">
                <a:latin typeface="Calibri"/>
                <a:cs typeface="Calibri"/>
              </a:rPr>
              <a:t>our already  running document. If the file </a:t>
            </a:r>
            <a:r>
              <a:rPr sz="1600" spc="-10" dirty="0">
                <a:latin typeface="Calibri"/>
                <a:cs typeface="Calibri"/>
              </a:rPr>
              <a:t>name </a:t>
            </a:r>
            <a:r>
              <a:rPr sz="1600" spc="-5" dirty="0">
                <a:latin typeface="Calibri"/>
                <a:cs typeface="Calibri"/>
              </a:rPr>
              <a:t>is </a:t>
            </a:r>
            <a:r>
              <a:rPr sz="1600" spc="-10" dirty="0">
                <a:latin typeface="Calibri"/>
                <a:cs typeface="Calibri"/>
              </a:rPr>
              <a:t>not </a:t>
            </a:r>
            <a:r>
              <a:rPr sz="1600" spc="-5" dirty="0">
                <a:latin typeface="Calibri"/>
                <a:cs typeface="Calibri"/>
              </a:rPr>
              <a:t>given already </a:t>
            </a:r>
            <a:r>
              <a:rPr sz="1600" spc="-10" dirty="0">
                <a:latin typeface="Calibri"/>
                <a:cs typeface="Calibri"/>
              </a:rPr>
              <a:t>our </a:t>
            </a:r>
            <a:r>
              <a:rPr sz="1600" spc="-5" dirty="0">
                <a:latin typeface="Calibri"/>
                <a:cs typeface="Calibri"/>
              </a:rPr>
              <a:t>document </a:t>
            </a:r>
            <a:r>
              <a:rPr sz="1600" dirty="0">
                <a:latin typeface="Calibri"/>
                <a:cs typeface="Calibri"/>
              </a:rPr>
              <a:t>when </a:t>
            </a:r>
            <a:r>
              <a:rPr sz="1600" spc="-5" dirty="0">
                <a:latin typeface="Calibri"/>
                <a:cs typeface="Calibri"/>
              </a:rPr>
              <a:t>we  trigger the </a:t>
            </a:r>
            <a:r>
              <a:rPr sz="1600" spc="-10" dirty="0">
                <a:latin typeface="Calibri"/>
                <a:cs typeface="Calibri"/>
              </a:rPr>
              <a:t>save </a:t>
            </a:r>
            <a:r>
              <a:rPr sz="1600" spc="-5" dirty="0">
                <a:latin typeface="Calibri"/>
                <a:cs typeface="Calibri"/>
              </a:rPr>
              <a:t>icon will </a:t>
            </a:r>
            <a:r>
              <a:rPr sz="1600" spc="-10" dirty="0">
                <a:latin typeface="Calibri"/>
                <a:cs typeface="Calibri"/>
              </a:rPr>
              <a:t>open </a:t>
            </a:r>
            <a:r>
              <a:rPr sz="1600" spc="-5" dirty="0">
                <a:latin typeface="Calibri"/>
                <a:cs typeface="Calibri"/>
              </a:rPr>
              <a:t>a getSaveFileNameDialog </a:t>
            </a:r>
            <a:r>
              <a:rPr sz="1600" dirty="0">
                <a:latin typeface="Calibri"/>
                <a:cs typeface="Calibri"/>
              </a:rPr>
              <a:t>to </a:t>
            </a:r>
            <a:r>
              <a:rPr sz="1600" spc="-5" dirty="0">
                <a:latin typeface="Calibri"/>
                <a:cs typeface="Calibri"/>
              </a:rPr>
              <a:t>tell where </a:t>
            </a:r>
            <a:r>
              <a:rPr sz="1600" dirty="0">
                <a:latin typeface="Calibri"/>
                <a:cs typeface="Calibri"/>
              </a:rPr>
              <a:t>the  </a:t>
            </a:r>
            <a:r>
              <a:rPr sz="1600" spc="-5" dirty="0">
                <a:latin typeface="Calibri"/>
                <a:cs typeface="Calibri"/>
              </a:rPr>
              <a:t>document should be </a:t>
            </a:r>
            <a:r>
              <a:rPr sz="1600" spc="-10" dirty="0">
                <a:latin typeface="Calibri"/>
                <a:cs typeface="Calibri"/>
              </a:rPr>
              <a:t>saved. </a:t>
            </a:r>
            <a:r>
              <a:rPr sz="1600" spc="-5" dirty="0">
                <a:latin typeface="Calibri"/>
                <a:cs typeface="Calibri"/>
              </a:rPr>
              <a:t>It </a:t>
            </a:r>
            <a:r>
              <a:rPr sz="1600" spc="-10" dirty="0">
                <a:latin typeface="Calibri"/>
                <a:cs typeface="Calibri"/>
              </a:rPr>
              <a:t>opens </a:t>
            </a:r>
            <a:r>
              <a:rPr sz="1600" spc="-5" dirty="0">
                <a:latin typeface="Calibri"/>
                <a:cs typeface="Calibri"/>
              </a:rPr>
              <a:t>a </a:t>
            </a:r>
            <a:r>
              <a:rPr sz="1600" dirty="0">
                <a:latin typeface="Calibri"/>
                <a:cs typeface="Calibri"/>
              </a:rPr>
              <a:t>file </a:t>
            </a:r>
            <a:r>
              <a:rPr sz="1600" spc="-10" dirty="0">
                <a:latin typeface="Calibri"/>
                <a:cs typeface="Calibri"/>
              </a:rPr>
              <a:t>explorer </a:t>
            </a:r>
            <a:r>
              <a:rPr sz="1600" spc="-5" dirty="0">
                <a:latin typeface="Calibri"/>
                <a:cs typeface="Calibri"/>
              </a:rPr>
              <a:t>to </a:t>
            </a:r>
            <a:r>
              <a:rPr sz="1600" dirty="0">
                <a:latin typeface="Calibri"/>
                <a:cs typeface="Calibri"/>
              </a:rPr>
              <a:t>save </a:t>
            </a:r>
            <a:r>
              <a:rPr sz="1600" spc="-10" dirty="0">
                <a:latin typeface="Calibri"/>
                <a:cs typeface="Calibri"/>
              </a:rPr>
              <a:t>our document </a:t>
            </a:r>
            <a:r>
              <a:rPr sz="1600" spc="-5" dirty="0">
                <a:latin typeface="Calibri"/>
                <a:cs typeface="Calibri"/>
              </a:rPr>
              <a:t>and </a:t>
            </a:r>
            <a:r>
              <a:rPr sz="1600" dirty="0">
                <a:latin typeface="Calibri"/>
                <a:cs typeface="Calibri"/>
              </a:rPr>
              <a:t>if  </a:t>
            </a:r>
            <a:r>
              <a:rPr sz="1600" spc="-5" dirty="0">
                <a:latin typeface="Calibri"/>
                <a:cs typeface="Calibri"/>
              </a:rPr>
              <a:t>the </a:t>
            </a:r>
            <a:r>
              <a:rPr sz="1600" spc="-10" dirty="0">
                <a:latin typeface="Calibri"/>
                <a:cs typeface="Calibri"/>
              </a:rPr>
              <a:t>name </a:t>
            </a:r>
            <a:r>
              <a:rPr sz="1600" spc="-5" dirty="0">
                <a:latin typeface="Calibri"/>
                <a:cs typeface="Calibri"/>
              </a:rPr>
              <a:t>of a </a:t>
            </a:r>
            <a:r>
              <a:rPr sz="1600" dirty="0">
                <a:latin typeface="Calibri"/>
                <a:cs typeface="Calibri"/>
              </a:rPr>
              <a:t>file </a:t>
            </a:r>
            <a:r>
              <a:rPr sz="1600" spc="-5" dirty="0">
                <a:latin typeface="Calibri"/>
                <a:cs typeface="Calibri"/>
              </a:rPr>
              <a:t>is already decided then the file is just </a:t>
            </a:r>
            <a:r>
              <a:rPr sz="1600" spc="-10" dirty="0">
                <a:latin typeface="Calibri"/>
                <a:cs typeface="Calibri"/>
              </a:rPr>
              <a:t>saved </a:t>
            </a:r>
            <a:r>
              <a:rPr sz="1600" spc="-5" dirty="0">
                <a:latin typeface="Calibri"/>
                <a:cs typeface="Calibri"/>
              </a:rPr>
              <a:t>and overrited. </a:t>
            </a:r>
            <a:r>
              <a:rPr sz="1600" spc="-10" dirty="0">
                <a:latin typeface="Calibri"/>
                <a:cs typeface="Calibri"/>
              </a:rPr>
              <a:t>The  </a:t>
            </a:r>
            <a:r>
              <a:rPr sz="1600" spc="-5" dirty="0">
                <a:latin typeface="Calibri"/>
                <a:cs typeface="Calibri"/>
              </a:rPr>
              <a:t>related Icon </a:t>
            </a:r>
            <a:r>
              <a:rPr sz="1600" dirty="0">
                <a:latin typeface="Calibri"/>
                <a:cs typeface="Calibri"/>
              </a:rPr>
              <a:t>is </a:t>
            </a:r>
            <a:r>
              <a:rPr sz="1600" spc="-5" dirty="0">
                <a:latin typeface="Calibri"/>
                <a:cs typeface="Calibri"/>
              </a:rPr>
              <a:t>also </a:t>
            </a:r>
            <a:r>
              <a:rPr sz="1600" spc="-10" dirty="0">
                <a:latin typeface="Calibri"/>
                <a:cs typeface="Calibri"/>
              </a:rPr>
              <a:t>used </a:t>
            </a:r>
            <a:r>
              <a:rPr sz="1600" spc="-5" dirty="0">
                <a:latin typeface="Calibri"/>
                <a:cs typeface="Calibri"/>
              </a:rPr>
              <a:t>to indicate a </a:t>
            </a:r>
            <a:r>
              <a:rPr sz="1600" spc="-10" dirty="0">
                <a:latin typeface="Calibri"/>
                <a:cs typeface="Calibri"/>
              </a:rPr>
              <a:t>user </a:t>
            </a:r>
            <a:r>
              <a:rPr sz="1600" spc="-5" dirty="0">
                <a:latin typeface="Calibri"/>
                <a:cs typeface="Calibri"/>
              </a:rPr>
              <a:t>of what action will be performed  when icon </a:t>
            </a:r>
            <a:r>
              <a:rPr sz="1600" dirty="0">
                <a:latin typeface="Calibri"/>
                <a:cs typeface="Calibri"/>
              </a:rPr>
              <a:t>is </a:t>
            </a:r>
            <a:r>
              <a:rPr sz="1600" spc="-5" dirty="0">
                <a:latin typeface="Calibri"/>
                <a:cs typeface="Calibri"/>
              </a:rPr>
              <a:t>triggered by clicking </a:t>
            </a:r>
            <a:r>
              <a:rPr sz="1600" dirty="0">
                <a:latin typeface="Calibri"/>
                <a:cs typeface="Calibri"/>
              </a:rPr>
              <a:t>or by </a:t>
            </a:r>
            <a:r>
              <a:rPr sz="1600" spc="-5" dirty="0">
                <a:latin typeface="Calibri"/>
                <a:cs typeface="Calibri"/>
              </a:rPr>
              <a:t>triggering the shortcut. </a:t>
            </a:r>
            <a:r>
              <a:rPr sz="1600" spc="-10" dirty="0">
                <a:latin typeface="Calibri"/>
                <a:cs typeface="Calibri"/>
              </a:rPr>
              <a:t>When </a:t>
            </a:r>
            <a:r>
              <a:rPr sz="1600" spc="-5" dirty="0">
                <a:latin typeface="Calibri"/>
                <a:cs typeface="Calibri"/>
              </a:rPr>
              <a:t>hovered  </a:t>
            </a:r>
            <a:r>
              <a:rPr sz="1600" spc="-10" dirty="0">
                <a:latin typeface="Calibri"/>
                <a:cs typeface="Calibri"/>
              </a:rPr>
              <a:t>over </a:t>
            </a:r>
            <a:r>
              <a:rPr sz="1600" spc="-5" dirty="0">
                <a:latin typeface="Calibri"/>
                <a:cs typeface="Calibri"/>
              </a:rPr>
              <a:t>the </a:t>
            </a:r>
            <a:r>
              <a:rPr sz="1600" spc="-10" dirty="0">
                <a:latin typeface="Calibri"/>
                <a:cs typeface="Calibri"/>
              </a:rPr>
              <a:t>mouse </a:t>
            </a:r>
            <a:r>
              <a:rPr sz="1600" dirty="0">
                <a:latin typeface="Calibri"/>
                <a:cs typeface="Calibri"/>
              </a:rPr>
              <a:t>we </a:t>
            </a:r>
            <a:r>
              <a:rPr sz="1600" spc="-5" dirty="0">
                <a:latin typeface="Calibri"/>
                <a:cs typeface="Calibri"/>
              </a:rPr>
              <a:t>get a glimpse </a:t>
            </a:r>
            <a:r>
              <a:rPr sz="1600" spc="-10" dirty="0">
                <a:latin typeface="Calibri"/>
                <a:cs typeface="Calibri"/>
              </a:rPr>
              <a:t>of </a:t>
            </a:r>
            <a:r>
              <a:rPr sz="1600" spc="-5" dirty="0">
                <a:latin typeface="Calibri"/>
                <a:cs typeface="Calibri"/>
              </a:rPr>
              <a:t>what the icon is about and a text is displayed  inside a status bar </a:t>
            </a:r>
            <a:r>
              <a:rPr sz="1600" b="1" spc="-5" dirty="0">
                <a:latin typeface="Calibri"/>
                <a:cs typeface="Calibri"/>
              </a:rPr>
              <a:t>“Save</a:t>
            </a:r>
            <a:r>
              <a:rPr sz="1600" b="1" spc="5" dirty="0">
                <a:latin typeface="Calibri"/>
                <a:cs typeface="Calibri"/>
              </a:rPr>
              <a:t> </a:t>
            </a:r>
            <a:r>
              <a:rPr sz="1600" b="1" spc="-5" dirty="0">
                <a:latin typeface="Calibri"/>
                <a:cs typeface="Calibri"/>
              </a:rPr>
              <a:t>document”.</a:t>
            </a:r>
            <a:endParaRPr sz="1600" dirty="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21334" y="5388970"/>
            <a:ext cx="6856095" cy="375983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455167"/>
            <a:ext cx="777240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z="4800" b="1" u="sng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PROJECT</a:t>
            </a:r>
            <a:r>
              <a:rPr sz="4800" b="1" u="sng" spc="-9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sz="4800" b="1" u="sng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PROFILE:</a:t>
            </a:r>
            <a:endParaRPr sz="48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44500" y="1653285"/>
            <a:ext cx="732790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200" b="1" u="sng" spc="-5" dirty="0">
                <a:latin typeface="Calibri"/>
                <a:cs typeface="Calibri"/>
              </a:rPr>
              <a:t>PROJECT TITLE:</a:t>
            </a:r>
            <a:endParaRPr lang="en-US" sz="3200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37108" y="2403093"/>
            <a:ext cx="7035292" cy="31995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95"/>
              </a:spcBef>
              <a:buFont typeface="Wingdings"/>
              <a:buChar char=""/>
              <a:tabLst>
                <a:tab pos="241935" algn="l"/>
              </a:tabLst>
            </a:pPr>
            <a:r>
              <a:rPr sz="2000" spc="-5" dirty="0">
                <a:latin typeface="Calibri"/>
                <a:cs typeface="Calibri"/>
              </a:rPr>
              <a:t>Notepedia | Word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Processor</a:t>
            </a:r>
            <a:endParaRPr sz="2000" dirty="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44500" y="3112134"/>
            <a:ext cx="7327900" cy="654538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200" b="1" u="sng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HARDWARE AND SOFTWARE USED:</a:t>
            </a:r>
            <a:endParaRPr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lang="en-US" sz="2600" b="1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SOFTWARE REQUIREMENTS</a:t>
            </a:r>
            <a:endParaRPr sz="2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/>
              <a:cs typeface="Calibri"/>
            </a:endParaRPr>
          </a:p>
          <a:p>
            <a:pPr marL="534035" indent="-229870">
              <a:lnSpc>
                <a:spcPct val="100000"/>
              </a:lnSpc>
              <a:spcBef>
                <a:spcPts val="1045"/>
              </a:spcBef>
              <a:buFont typeface="Wingdings"/>
              <a:buChar char=""/>
              <a:tabLst>
                <a:tab pos="534670" algn="l"/>
              </a:tabLst>
            </a:pPr>
            <a:r>
              <a:rPr sz="2000" spc="-5" dirty="0">
                <a:latin typeface="Calibri"/>
                <a:cs typeface="Calibri"/>
              </a:rPr>
              <a:t>Operating system: Linux </a:t>
            </a:r>
            <a:r>
              <a:rPr sz="2000" spc="-10" dirty="0">
                <a:latin typeface="Calibri"/>
                <a:cs typeface="Calibri"/>
              </a:rPr>
              <a:t>(Debian </a:t>
            </a:r>
            <a:r>
              <a:rPr sz="2000" spc="-5" dirty="0">
                <a:latin typeface="Calibri"/>
                <a:cs typeface="Calibri"/>
              </a:rPr>
              <a:t>based), Windows</a:t>
            </a:r>
            <a:r>
              <a:rPr sz="2000" spc="3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7,8,10</a:t>
            </a:r>
            <a:endParaRPr sz="2000" dirty="0">
              <a:latin typeface="Calibri"/>
              <a:cs typeface="Calibri"/>
            </a:endParaRPr>
          </a:p>
          <a:p>
            <a:pPr marL="534035" indent="-229870">
              <a:lnSpc>
                <a:spcPct val="100000"/>
              </a:lnSpc>
              <a:spcBef>
                <a:spcPts val="1010"/>
              </a:spcBef>
              <a:buFont typeface="Wingdings"/>
              <a:buChar char=""/>
              <a:tabLst>
                <a:tab pos="534670" algn="l"/>
              </a:tabLst>
            </a:pPr>
            <a:r>
              <a:rPr sz="2000" spc="-5" dirty="0">
                <a:latin typeface="Calibri"/>
                <a:cs typeface="Calibri"/>
              </a:rPr>
              <a:t>Front-end: Python,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PyQt5</a:t>
            </a:r>
            <a:endParaRPr sz="2000" dirty="0">
              <a:latin typeface="Calibri"/>
              <a:cs typeface="Calibri"/>
            </a:endParaRPr>
          </a:p>
          <a:p>
            <a:pPr marL="534035" indent="-229870">
              <a:lnSpc>
                <a:spcPct val="100000"/>
              </a:lnSpc>
              <a:spcBef>
                <a:spcPts val="1005"/>
              </a:spcBef>
              <a:buFont typeface="Wingdings"/>
              <a:buChar char=""/>
              <a:tabLst>
                <a:tab pos="534670" algn="l"/>
              </a:tabLst>
            </a:pPr>
            <a:r>
              <a:rPr sz="2000" spc="-5" dirty="0">
                <a:latin typeface="Calibri"/>
                <a:cs typeface="Calibri"/>
              </a:rPr>
              <a:t>Back-end: Python, speech_recognition,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sys</a:t>
            </a:r>
            <a:endParaRPr sz="20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5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lang="en-US" sz="2600" b="1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HARDWARE REQUIREMENTS</a:t>
            </a:r>
            <a:endParaRPr sz="2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/>
              <a:cs typeface="Calibri"/>
            </a:endParaRPr>
          </a:p>
          <a:p>
            <a:pPr marL="534035" indent="-229870">
              <a:lnSpc>
                <a:spcPct val="100000"/>
              </a:lnSpc>
              <a:spcBef>
                <a:spcPts val="1060"/>
              </a:spcBef>
              <a:buFont typeface="Wingdings"/>
              <a:buChar char=""/>
              <a:tabLst>
                <a:tab pos="534670" algn="l"/>
              </a:tabLst>
            </a:pPr>
            <a:r>
              <a:rPr sz="2000" spc="-5" dirty="0">
                <a:latin typeface="Calibri"/>
                <a:cs typeface="Calibri"/>
              </a:rPr>
              <a:t>RAM: 200MB</a:t>
            </a:r>
            <a:endParaRPr sz="2000" dirty="0">
              <a:latin typeface="Calibri"/>
              <a:cs typeface="Calibri"/>
            </a:endParaRPr>
          </a:p>
          <a:p>
            <a:pPr marL="534035" indent="-229870">
              <a:lnSpc>
                <a:spcPct val="100000"/>
              </a:lnSpc>
              <a:spcBef>
                <a:spcPts val="1010"/>
              </a:spcBef>
              <a:buFont typeface="Wingdings"/>
              <a:buChar char=""/>
              <a:tabLst>
                <a:tab pos="534670" algn="l"/>
              </a:tabLst>
            </a:pPr>
            <a:r>
              <a:rPr sz="2000" spc="-5" dirty="0">
                <a:latin typeface="Calibri"/>
                <a:cs typeface="Calibri"/>
              </a:rPr>
              <a:t>Hard Disc: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10MB</a:t>
            </a:r>
            <a:endParaRPr sz="20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Font typeface="Wingdings"/>
              <a:buChar char=""/>
            </a:pPr>
            <a:endParaRPr sz="20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lang="en-US" sz="2600" b="1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DOCUMENTATION TOOLS</a:t>
            </a:r>
            <a:endParaRPr lang="en-US" sz="2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/>
              <a:cs typeface="Calibri"/>
            </a:endParaRPr>
          </a:p>
          <a:p>
            <a:pPr marL="534035" indent="-229870">
              <a:lnSpc>
                <a:spcPct val="100000"/>
              </a:lnSpc>
              <a:spcBef>
                <a:spcPts val="1055"/>
              </a:spcBef>
              <a:buFont typeface="Wingdings"/>
              <a:buChar char=""/>
              <a:tabLst>
                <a:tab pos="534670" algn="l"/>
              </a:tabLst>
            </a:pPr>
            <a:r>
              <a:rPr lang="en-US" sz="2000" spc="-5" dirty="0">
                <a:latin typeface="Calibri"/>
                <a:cs typeface="Calibri"/>
              </a:rPr>
              <a:t>Microsoft Word</a:t>
            </a:r>
            <a:r>
              <a:rPr lang="en-US" sz="2000" spc="5" dirty="0">
                <a:latin typeface="Calibri"/>
                <a:cs typeface="Calibri"/>
              </a:rPr>
              <a:t> </a:t>
            </a:r>
            <a:r>
              <a:rPr lang="en-US" sz="2000" spc="-5" dirty="0">
                <a:latin typeface="Calibri"/>
                <a:cs typeface="Calibri"/>
              </a:rPr>
              <a:t>2013</a:t>
            </a:r>
            <a:endParaRPr lang="en-US" sz="2000" dirty="0">
              <a:latin typeface="Calibri"/>
              <a:cs typeface="Calibri"/>
            </a:endParaRPr>
          </a:p>
          <a:p>
            <a:pPr marL="534035" indent="-229870">
              <a:lnSpc>
                <a:spcPct val="100000"/>
              </a:lnSpc>
              <a:spcBef>
                <a:spcPts val="1005"/>
              </a:spcBef>
              <a:buFont typeface="Wingdings"/>
              <a:buChar char=""/>
              <a:tabLst>
                <a:tab pos="534670" algn="l"/>
              </a:tabLst>
            </a:pPr>
            <a:r>
              <a:rPr sz="2000" spc="-5" dirty="0">
                <a:latin typeface="Calibri"/>
                <a:cs typeface="Calibri"/>
              </a:rPr>
              <a:t>Microsoft PowerPoint</a:t>
            </a:r>
            <a:r>
              <a:rPr sz="200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2013</a:t>
            </a:r>
            <a:endParaRPr sz="2000" dirty="0">
              <a:latin typeface="Calibri"/>
              <a:cs typeface="Calibri"/>
            </a:endParaRPr>
          </a:p>
          <a:p>
            <a:pPr marL="534035" indent="-229870">
              <a:lnSpc>
                <a:spcPct val="100000"/>
              </a:lnSpc>
              <a:spcBef>
                <a:spcPts val="1010"/>
              </a:spcBef>
              <a:buFont typeface="Wingdings"/>
              <a:buChar char=""/>
              <a:tabLst>
                <a:tab pos="534670" algn="l"/>
              </a:tabLst>
            </a:pPr>
            <a:r>
              <a:rPr sz="2000" spc="-5" dirty="0">
                <a:latin typeface="Calibri"/>
                <a:cs typeface="Calibri"/>
              </a:rPr>
              <a:t>Notepedia | Word</a:t>
            </a:r>
            <a:r>
              <a:rPr sz="2000" spc="1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Processor</a:t>
            </a:r>
            <a:endParaRPr sz="20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990"/>
              </a:spcBef>
            </a:pPr>
            <a:r>
              <a:rPr lang="en-US" sz="2600" b="1" u="sng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PROJECT DURATION:</a:t>
            </a:r>
            <a:endParaRPr sz="2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/>
              <a:cs typeface="Calibri"/>
            </a:endParaRPr>
          </a:p>
          <a:p>
            <a:pPr marL="534035" indent="-229870">
              <a:lnSpc>
                <a:spcPct val="100000"/>
              </a:lnSpc>
              <a:spcBef>
                <a:spcPts val="65"/>
              </a:spcBef>
              <a:buFont typeface="Wingdings"/>
              <a:buChar char=""/>
              <a:tabLst>
                <a:tab pos="534670" algn="l"/>
              </a:tabLst>
            </a:pPr>
            <a:r>
              <a:rPr sz="2000" spc="-5" dirty="0">
                <a:latin typeface="Calibri"/>
                <a:cs typeface="Calibri"/>
              </a:rPr>
              <a:t>8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weeks</a:t>
            </a:r>
            <a:endParaRPr sz="2000" dirty="0">
              <a:latin typeface="Calibri"/>
              <a:cs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21334" y="1447800"/>
            <a:ext cx="6856095" cy="6781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4500" y="381000"/>
            <a:ext cx="6719823" cy="5622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 </a:t>
            </a:r>
            <a:r>
              <a:rPr b="1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PRINT </a:t>
            </a:r>
            <a:r>
              <a:rPr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</a:t>
            </a:r>
            <a:r>
              <a:rPr b="1" spc="-7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FILE: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08508" y="830732"/>
            <a:ext cx="6720205" cy="52355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52600"/>
              </a:lnSpc>
              <a:spcBef>
                <a:spcPts val="100"/>
              </a:spcBef>
            </a:pPr>
            <a:r>
              <a:rPr sz="1600" spc="-5" dirty="0">
                <a:latin typeface="Calibri"/>
                <a:cs typeface="Calibri"/>
              </a:rPr>
              <a:t>We can print </a:t>
            </a:r>
            <a:r>
              <a:rPr sz="1600" spc="-10" dirty="0">
                <a:latin typeface="Calibri"/>
                <a:cs typeface="Calibri"/>
              </a:rPr>
              <a:t>our </a:t>
            </a:r>
            <a:r>
              <a:rPr sz="1600" spc="-5" dirty="0">
                <a:latin typeface="Calibri"/>
                <a:cs typeface="Calibri"/>
              </a:rPr>
              <a:t>document by clicking on the </a:t>
            </a:r>
            <a:r>
              <a:rPr sz="1600" spc="-10" dirty="0">
                <a:latin typeface="Calibri"/>
                <a:cs typeface="Calibri"/>
              </a:rPr>
              <a:t>print </a:t>
            </a:r>
            <a:r>
              <a:rPr sz="1600" spc="-5" dirty="0">
                <a:latin typeface="Calibri"/>
                <a:cs typeface="Calibri"/>
              </a:rPr>
              <a:t>icon </a:t>
            </a:r>
            <a:r>
              <a:rPr sz="1600" spc="-10" dirty="0">
                <a:latin typeface="Calibri"/>
                <a:cs typeface="Calibri"/>
              </a:rPr>
              <a:t>from </a:t>
            </a:r>
            <a:r>
              <a:rPr sz="1600" spc="-5" dirty="0">
                <a:latin typeface="Calibri"/>
                <a:cs typeface="Calibri"/>
              </a:rPr>
              <a:t>the </a:t>
            </a:r>
            <a:r>
              <a:rPr sz="1600" dirty="0">
                <a:latin typeface="Calibri"/>
                <a:cs typeface="Calibri"/>
              </a:rPr>
              <a:t>toolbar </a:t>
            </a:r>
            <a:r>
              <a:rPr sz="1600" spc="-5" dirty="0">
                <a:latin typeface="Calibri"/>
                <a:cs typeface="Calibri"/>
              </a:rPr>
              <a:t>or from  the </a:t>
            </a:r>
            <a:r>
              <a:rPr sz="1600" spc="-10" dirty="0">
                <a:latin typeface="Calibri"/>
                <a:cs typeface="Calibri"/>
              </a:rPr>
              <a:t>menu </a:t>
            </a:r>
            <a:r>
              <a:rPr sz="1600" spc="-5" dirty="0">
                <a:latin typeface="Calibri"/>
                <a:cs typeface="Calibri"/>
              </a:rPr>
              <a:t>bar. We can also </a:t>
            </a:r>
            <a:r>
              <a:rPr sz="1600" spc="-10" dirty="0">
                <a:latin typeface="Calibri"/>
                <a:cs typeface="Calibri"/>
              </a:rPr>
              <a:t>use </a:t>
            </a:r>
            <a:r>
              <a:rPr sz="1600" b="1" spc="-5" dirty="0">
                <a:latin typeface="Calibri"/>
                <a:cs typeface="Calibri"/>
              </a:rPr>
              <a:t>Ctrl-P </a:t>
            </a:r>
            <a:r>
              <a:rPr sz="1600" spc="-10" dirty="0">
                <a:latin typeface="Calibri"/>
                <a:cs typeface="Calibri"/>
              </a:rPr>
              <a:t>shortcut key </a:t>
            </a:r>
            <a:r>
              <a:rPr sz="1600" spc="-5" dirty="0">
                <a:latin typeface="Calibri"/>
                <a:cs typeface="Calibri"/>
              </a:rPr>
              <a:t>to print </a:t>
            </a:r>
            <a:r>
              <a:rPr sz="1600" spc="-10" dirty="0">
                <a:latin typeface="Calibri"/>
                <a:cs typeface="Calibri"/>
              </a:rPr>
              <a:t>our </a:t>
            </a:r>
            <a:r>
              <a:rPr sz="1600" spc="-5" dirty="0">
                <a:latin typeface="Calibri"/>
                <a:cs typeface="Calibri"/>
              </a:rPr>
              <a:t>document. If the  printer is connected then </a:t>
            </a:r>
            <a:r>
              <a:rPr sz="1600" dirty="0">
                <a:latin typeface="Calibri"/>
                <a:cs typeface="Calibri"/>
              </a:rPr>
              <a:t>it </a:t>
            </a:r>
            <a:r>
              <a:rPr sz="1600" spc="-5" dirty="0">
                <a:latin typeface="Calibri"/>
                <a:cs typeface="Calibri"/>
              </a:rPr>
              <a:t>will get the information regarding the printer, the  model and version of a printer and shows in the recognized </a:t>
            </a:r>
            <a:r>
              <a:rPr sz="1600" spc="-10" dirty="0">
                <a:latin typeface="Calibri"/>
                <a:cs typeface="Calibri"/>
              </a:rPr>
              <a:t>hardware </a:t>
            </a:r>
            <a:r>
              <a:rPr sz="1600" spc="-5" dirty="0">
                <a:latin typeface="Calibri"/>
                <a:cs typeface="Calibri"/>
              </a:rPr>
              <a:t>and a  button is </a:t>
            </a:r>
            <a:r>
              <a:rPr sz="1600" spc="-10" dirty="0">
                <a:latin typeface="Calibri"/>
                <a:cs typeface="Calibri"/>
              </a:rPr>
              <a:t>provided </a:t>
            </a:r>
            <a:r>
              <a:rPr sz="1600" spc="-5" dirty="0">
                <a:latin typeface="Calibri"/>
                <a:cs typeface="Calibri"/>
              </a:rPr>
              <a:t>inside a dialog so that </a:t>
            </a:r>
            <a:r>
              <a:rPr sz="1600" spc="-10" dirty="0">
                <a:latin typeface="Calibri"/>
                <a:cs typeface="Calibri"/>
              </a:rPr>
              <a:t>print </a:t>
            </a:r>
            <a:r>
              <a:rPr sz="1600" spc="-5" dirty="0">
                <a:latin typeface="Calibri"/>
                <a:cs typeface="Calibri"/>
              </a:rPr>
              <a:t>action can be performed. An  Options button is also provided and when clicked it opens a </a:t>
            </a:r>
            <a:r>
              <a:rPr sz="1600" spc="-10" dirty="0">
                <a:latin typeface="Calibri"/>
                <a:cs typeface="Calibri"/>
              </a:rPr>
              <a:t>new </a:t>
            </a:r>
            <a:r>
              <a:rPr sz="1600" spc="-5" dirty="0">
                <a:latin typeface="Calibri"/>
                <a:cs typeface="Calibri"/>
              </a:rPr>
              <a:t>dialog which is  </a:t>
            </a:r>
            <a:r>
              <a:rPr sz="1600" spc="-10" dirty="0">
                <a:latin typeface="Calibri"/>
                <a:cs typeface="Calibri"/>
              </a:rPr>
              <a:t>used </a:t>
            </a:r>
            <a:r>
              <a:rPr sz="1600" spc="-5" dirty="0">
                <a:latin typeface="Calibri"/>
                <a:cs typeface="Calibri"/>
              </a:rPr>
              <a:t>to select a directory for converting text to pdf and number of copies to  </a:t>
            </a:r>
            <a:r>
              <a:rPr sz="1600" spc="-10" dirty="0">
                <a:latin typeface="Calibri"/>
                <a:cs typeface="Calibri"/>
              </a:rPr>
              <a:t>print </a:t>
            </a:r>
            <a:r>
              <a:rPr sz="1600" spc="-5" dirty="0">
                <a:latin typeface="Calibri"/>
                <a:cs typeface="Calibri"/>
              </a:rPr>
              <a:t>and the ranges and order of printing multiple pages in a </a:t>
            </a:r>
            <a:r>
              <a:rPr sz="1600" spc="-10" dirty="0">
                <a:latin typeface="Calibri"/>
                <a:cs typeface="Calibri"/>
              </a:rPr>
              <a:t>document </a:t>
            </a:r>
            <a:r>
              <a:rPr sz="1600" spc="-5" dirty="0">
                <a:latin typeface="Calibri"/>
                <a:cs typeface="Calibri"/>
              </a:rPr>
              <a:t>and  </a:t>
            </a:r>
            <a:r>
              <a:rPr sz="1600" spc="-10" dirty="0">
                <a:latin typeface="Calibri"/>
                <a:cs typeface="Calibri"/>
              </a:rPr>
              <a:t>hence </a:t>
            </a:r>
            <a:r>
              <a:rPr sz="1600" spc="-5" dirty="0">
                <a:latin typeface="Calibri"/>
                <a:cs typeface="Calibri"/>
              </a:rPr>
              <a:t>contains 2 </a:t>
            </a:r>
            <a:r>
              <a:rPr sz="1600" dirty="0">
                <a:latin typeface="Calibri"/>
                <a:cs typeface="Calibri"/>
              </a:rPr>
              <a:t>tabs </a:t>
            </a:r>
            <a:r>
              <a:rPr sz="1600" spc="-5" dirty="0">
                <a:latin typeface="Calibri"/>
                <a:cs typeface="Calibri"/>
              </a:rPr>
              <a:t>(Copies) and (Options) tab and we </a:t>
            </a:r>
            <a:r>
              <a:rPr sz="1600" spc="-10" dirty="0">
                <a:latin typeface="Calibri"/>
                <a:cs typeface="Calibri"/>
              </a:rPr>
              <a:t>can </a:t>
            </a:r>
            <a:r>
              <a:rPr sz="1600" spc="-5" dirty="0">
                <a:latin typeface="Calibri"/>
                <a:cs typeface="Calibri"/>
              </a:rPr>
              <a:t>print a document </a:t>
            </a:r>
            <a:r>
              <a:rPr sz="1600" dirty="0">
                <a:latin typeface="Calibri"/>
                <a:cs typeface="Calibri"/>
              </a:rPr>
              <a:t>in  </a:t>
            </a:r>
            <a:r>
              <a:rPr sz="1600" spc="-5" dirty="0">
                <a:latin typeface="Calibri"/>
                <a:cs typeface="Calibri"/>
              </a:rPr>
              <a:t>a colored </a:t>
            </a:r>
            <a:r>
              <a:rPr sz="1600" dirty="0">
                <a:latin typeface="Calibri"/>
                <a:cs typeface="Calibri"/>
              </a:rPr>
              <a:t>manner </a:t>
            </a:r>
            <a:r>
              <a:rPr sz="1600" spc="-5" dirty="0">
                <a:latin typeface="Calibri"/>
                <a:cs typeface="Calibri"/>
              </a:rPr>
              <a:t>or in a grayscale manner. </a:t>
            </a:r>
            <a:r>
              <a:rPr sz="1600" spc="-10" dirty="0">
                <a:latin typeface="Calibri"/>
                <a:cs typeface="Calibri"/>
              </a:rPr>
              <a:t>The </a:t>
            </a:r>
            <a:r>
              <a:rPr sz="1600" spc="-5" dirty="0">
                <a:latin typeface="Calibri"/>
                <a:cs typeface="Calibri"/>
              </a:rPr>
              <a:t>related Icon is also </a:t>
            </a:r>
            <a:r>
              <a:rPr sz="1600" spc="-10" dirty="0">
                <a:latin typeface="Calibri"/>
                <a:cs typeface="Calibri"/>
              </a:rPr>
              <a:t>used </a:t>
            </a:r>
            <a:r>
              <a:rPr sz="1600" dirty="0">
                <a:latin typeface="Calibri"/>
                <a:cs typeface="Calibri"/>
              </a:rPr>
              <a:t>to  </a:t>
            </a:r>
            <a:r>
              <a:rPr sz="1600" spc="-5" dirty="0">
                <a:latin typeface="Calibri"/>
                <a:cs typeface="Calibri"/>
              </a:rPr>
              <a:t>indicate a </a:t>
            </a:r>
            <a:r>
              <a:rPr sz="1600" spc="-10" dirty="0">
                <a:latin typeface="Calibri"/>
                <a:cs typeface="Calibri"/>
              </a:rPr>
              <a:t>user </a:t>
            </a:r>
            <a:r>
              <a:rPr sz="1600" spc="-5" dirty="0">
                <a:latin typeface="Calibri"/>
                <a:cs typeface="Calibri"/>
              </a:rPr>
              <a:t>of what action will </a:t>
            </a:r>
            <a:r>
              <a:rPr sz="1600" spc="-10" dirty="0">
                <a:latin typeface="Calibri"/>
                <a:cs typeface="Calibri"/>
              </a:rPr>
              <a:t>be </a:t>
            </a:r>
            <a:r>
              <a:rPr sz="1600" spc="-5" dirty="0">
                <a:latin typeface="Calibri"/>
                <a:cs typeface="Calibri"/>
              </a:rPr>
              <a:t>performed when icon is triggered </a:t>
            </a:r>
            <a:r>
              <a:rPr sz="1600" dirty="0">
                <a:latin typeface="Calibri"/>
                <a:cs typeface="Calibri"/>
              </a:rPr>
              <a:t>by  </a:t>
            </a:r>
            <a:r>
              <a:rPr sz="1600" spc="-5" dirty="0">
                <a:latin typeface="Calibri"/>
                <a:cs typeface="Calibri"/>
              </a:rPr>
              <a:t>clicking or </a:t>
            </a:r>
            <a:r>
              <a:rPr sz="1600" dirty="0">
                <a:latin typeface="Calibri"/>
                <a:cs typeface="Calibri"/>
              </a:rPr>
              <a:t>by </a:t>
            </a:r>
            <a:r>
              <a:rPr sz="1600" spc="-5" dirty="0">
                <a:latin typeface="Calibri"/>
                <a:cs typeface="Calibri"/>
              </a:rPr>
              <a:t>triggering the shortcut. </a:t>
            </a:r>
            <a:r>
              <a:rPr sz="1600" spc="-10" dirty="0">
                <a:latin typeface="Calibri"/>
                <a:cs typeface="Calibri"/>
              </a:rPr>
              <a:t>When </a:t>
            </a:r>
            <a:r>
              <a:rPr sz="1600" spc="-5" dirty="0">
                <a:latin typeface="Calibri"/>
                <a:cs typeface="Calibri"/>
              </a:rPr>
              <a:t>hovered over the mouse we get a  glimpse </a:t>
            </a:r>
            <a:r>
              <a:rPr sz="1600" spc="-10" dirty="0">
                <a:latin typeface="Calibri"/>
                <a:cs typeface="Calibri"/>
              </a:rPr>
              <a:t>of </a:t>
            </a:r>
            <a:r>
              <a:rPr sz="1600" spc="-5" dirty="0">
                <a:latin typeface="Calibri"/>
                <a:cs typeface="Calibri"/>
              </a:rPr>
              <a:t>what the icon is about and a text is displayed inside a status bar </a:t>
            </a:r>
            <a:r>
              <a:rPr sz="1600" b="1" spc="-10" dirty="0">
                <a:latin typeface="Calibri"/>
                <a:cs typeface="Calibri"/>
              </a:rPr>
              <a:t>“Print  </a:t>
            </a:r>
            <a:r>
              <a:rPr sz="1600" b="1" spc="-5" dirty="0">
                <a:latin typeface="Calibri"/>
                <a:cs typeface="Calibri"/>
              </a:rPr>
              <a:t>document”.</a:t>
            </a:r>
            <a:endParaRPr sz="1600" dirty="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76071" y="5867400"/>
            <a:ext cx="6588252" cy="3810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20699" y="457200"/>
            <a:ext cx="6689725" cy="4572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30859" y="5334000"/>
            <a:ext cx="6679565" cy="4267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6564" y="5410200"/>
            <a:ext cx="6790690" cy="4191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20699" y="457200"/>
            <a:ext cx="6764655" cy="4648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44500" y="1905000"/>
            <a:ext cx="6779767" cy="5622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 </a:t>
            </a:r>
            <a:r>
              <a:rPr b="1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TEXT TO PDF</a:t>
            </a:r>
            <a:r>
              <a:rPr b="1" spc="-4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b="1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CONVERTER: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08508" y="2438400"/>
            <a:ext cx="6715759" cy="52355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52600"/>
              </a:lnSpc>
              <a:spcBef>
                <a:spcPts val="95"/>
              </a:spcBef>
            </a:pPr>
            <a:r>
              <a:rPr sz="1600" spc="-5" dirty="0">
                <a:latin typeface="Calibri"/>
                <a:cs typeface="Calibri"/>
              </a:rPr>
              <a:t>We can print </a:t>
            </a:r>
            <a:r>
              <a:rPr sz="1600" spc="-10" dirty="0">
                <a:latin typeface="Calibri"/>
                <a:cs typeface="Calibri"/>
              </a:rPr>
              <a:t>our </a:t>
            </a:r>
            <a:r>
              <a:rPr sz="1600" spc="-5" dirty="0">
                <a:latin typeface="Calibri"/>
                <a:cs typeface="Calibri"/>
              </a:rPr>
              <a:t>document by clicking on the </a:t>
            </a:r>
            <a:r>
              <a:rPr sz="1600" spc="-10" dirty="0">
                <a:latin typeface="Calibri"/>
                <a:cs typeface="Calibri"/>
              </a:rPr>
              <a:t>print </a:t>
            </a:r>
            <a:r>
              <a:rPr sz="1600" spc="-5" dirty="0">
                <a:latin typeface="Calibri"/>
                <a:cs typeface="Calibri"/>
              </a:rPr>
              <a:t>icon </a:t>
            </a:r>
            <a:r>
              <a:rPr sz="1600" spc="-10" dirty="0">
                <a:latin typeface="Calibri"/>
                <a:cs typeface="Calibri"/>
              </a:rPr>
              <a:t>from </a:t>
            </a:r>
            <a:r>
              <a:rPr sz="1600" spc="-5" dirty="0">
                <a:latin typeface="Calibri"/>
                <a:cs typeface="Calibri"/>
              </a:rPr>
              <a:t>the toolbar or from  the </a:t>
            </a:r>
            <a:r>
              <a:rPr sz="1600" spc="-10" dirty="0">
                <a:latin typeface="Calibri"/>
                <a:cs typeface="Calibri"/>
              </a:rPr>
              <a:t>menu </a:t>
            </a:r>
            <a:r>
              <a:rPr sz="1600" spc="-5" dirty="0">
                <a:latin typeface="Calibri"/>
                <a:cs typeface="Calibri"/>
              </a:rPr>
              <a:t>bar. We can also </a:t>
            </a:r>
            <a:r>
              <a:rPr sz="1600" spc="-10" dirty="0">
                <a:latin typeface="Calibri"/>
                <a:cs typeface="Calibri"/>
              </a:rPr>
              <a:t>use </a:t>
            </a:r>
            <a:r>
              <a:rPr sz="1600" b="1" spc="-5" dirty="0">
                <a:latin typeface="Calibri"/>
                <a:cs typeface="Calibri"/>
              </a:rPr>
              <a:t>Ctrl-P </a:t>
            </a:r>
            <a:r>
              <a:rPr sz="1600" spc="-10" dirty="0">
                <a:latin typeface="Calibri"/>
                <a:cs typeface="Calibri"/>
              </a:rPr>
              <a:t>shortcut key </a:t>
            </a:r>
            <a:r>
              <a:rPr sz="1600" spc="-5" dirty="0">
                <a:latin typeface="Calibri"/>
                <a:cs typeface="Calibri"/>
              </a:rPr>
              <a:t>to print </a:t>
            </a:r>
            <a:r>
              <a:rPr sz="1600" spc="-10" dirty="0">
                <a:latin typeface="Calibri"/>
                <a:cs typeface="Calibri"/>
              </a:rPr>
              <a:t>our </a:t>
            </a:r>
            <a:r>
              <a:rPr sz="1600" spc="-5" dirty="0">
                <a:latin typeface="Calibri"/>
                <a:cs typeface="Calibri"/>
              </a:rPr>
              <a:t>document. If the  printer is connected then </a:t>
            </a:r>
            <a:r>
              <a:rPr sz="1600" dirty="0">
                <a:latin typeface="Calibri"/>
                <a:cs typeface="Calibri"/>
              </a:rPr>
              <a:t>it </a:t>
            </a:r>
            <a:r>
              <a:rPr sz="1600" spc="-5" dirty="0">
                <a:latin typeface="Calibri"/>
                <a:cs typeface="Calibri"/>
              </a:rPr>
              <a:t>will get the information regarding the printer, the  model and version of a printer and shows in the </a:t>
            </a:r>
            <a:r>
              <a:rPr sz="1600" dirty="0">
                <a:latin typeface="Calibri"/>
                <a:cs typeface="Calibri"/>
              </a:rPr>
              <a:t>recognized </a:t>
            </a:r>
            <a:r>
              <a:rPr sz="1600" spc="-10" dirty="0">
                <a:latin typeface="Calibri"/>
                <a:cs typeface="Calibri"/>
              </a:rPr>
              <a:t>hardware </a:t>
            </a:r>
            <a:r>
              <a:rPr sz="1600" spc="-5" dirty="0">
                <a:latin typeface="Calibri"/>
                <a:cs typeface="Calibri"/>
              </a:rPr>
              <a:t>and a  button is </a:t>
            </a:r>
            <a:r>
              <a:rPr sz="1600" spc="-10" dirty="0">
                <a:latin typeface="Calibri"/>
                <a:cs typeface="Calibri"/>
              </a:rPr>
              <a:t>provided </a:t>
            </a:r>
            <a:r>
              <a:rPr sz="1600" spc="-5" dirty="0">
                <a:latin typeface="Calibri"/>
                <a:cs typeface="Calibri"/>
              </a:rPr>
              <a:t>inside a dialog so that </a:t>
            </a:r>
            <a:r>
              <a:rPr sz="1600" spc="-10" dirty="0">
                <a:latin typeface="Calibri"/>
                <a:cs typeface="Calibri"/>
              </a:rPr>
              <a:t>print </a:t>
            </a:r>
            <a:r>
              <a:rPr sz="1600" spc="-5" dirty="0">
                <a:latin typeface="Calibri"/>
                <a:cs typeface="Calibri"/>
              </a:rPr>
              <a:t>action can be performed. An  Options button is also provided and when clicked it opens a </a:t>
            </a:r>
            <a:r>
              <a:rPr sz="1600" spc="-10" dirty="0">
                <a:latin typeface="Calibri"/>
                <a:cs typeface="Calibri"/>
              </a:rPr>
              <a:t>new </a:t>
            </a:r>
            <a:r>
              <a:rPr sz="1600" spc="-5" dirty="0">
                <a:latin typeface="Calibri"/>
                <a:cs typeface="Calibri"/>
              </a:rPr>
              <a:t>dialog which is  </a:t>
            </a:r>
            <a:r>
              <a:rPr sz="1600" spc="-10" dirty="0">
                <a:latin typeface="Calibri"/>
                <a:cs typeface="Calibri"/>
              </a:rPr>
              <a:t>used </a:t>
            </a:r>
            <a:r>
              <a:rPr sz="1600" spc="-5" dirty="0">
                <a:latin typeface="Calibri"/>
                <a:cs typeface="Calibri"/>
              </a:rPr>
              <a:t>to select a directory for converting text to pdf. </a:t>
            </a:r>
            <a:r>
              <a:rPr sz="1600" spc="-10" dirty="0">
                <a:latin typeface="Calibri"/>
                <a:cs typeface="Calibri"/>
              </a:rPr>
              <a:t>We can </a:t>
            </a:r>
            <a:r>
              <a:rPr sz="1600" spc="-5" dirty="0">
                <a:latin typeface="Calibri"/>
                <a:cs typeface="Calibri"/>
              </a:rPr>
              <a:t>convert our text to  </a:t>
            </a:r>
            <a:r>
              <a:rPr sz="1600" spc="-10" dirty="0">
                <a:latin typeface="Calibri"/>
                <a:cs typeface="Calibri"/>
              </a:rPr>
              <a:t>pdf </a:t>
            </a:r>
            <a:r>
              <a:rPr sz="1600" spc="-5" dirty="0">
                <a:latin typeface="Calibri"/>
                <a:cs typeface="Calibri"/>
              </a:rPr>
              <a:t>directly from Notepedia software and hence use it to read on any </a:t>
            </a:r>
            <a:r>
              <a:rPr sz="1600" spc="-10" dirty="0">
                <a:latin typeface="Calibri"/>
                <a:cs typeface="Calibri"/>
              </a:rPr>
              <a:t>kind of  device </a:t>
            </a:r>
            <a:r>
              <a:rPr sz="1600" spc="-5" dirty="0">
                <a:latin typeface="Calibri"/>
                <a:cs typeface="Calibri"/>
              </a:rPr>
              <a:t>that is working in your area. The related Icon is also </a:t>
            </a:r>
            <a:r>
              <a:rPr sz="1600" spc="-10" dirty="0">
                <a:latin typeface="Calibri"/>
                <a:cs typeface="Calibri"/>
              </a:rPr>
              <a:t>used </a:t>
            </a:r>
            <a:r>
              <a:rPr sz="1600" spc="-5" dirty="0">
                <a:latin typeface="Calibri"/>
                <a:cs typeface="Calibri"/>
              </a:rPr>
              <a:t>to indicate a  </a:t>
            </a:r>
            <a:r>
              <a:rPr sz="1600" spc="-10" dirty="0">
                <a:latin typeface="Calibri"/>
                <a:cs typeface="Calibri"/>
              </a:rPr>
              <a:t>user </a:t>
            </a:r>
            <a:r>
              <a:rPr sz="1600" spc="-5" dirty="0">
                <a:latin typeface="Calibri"/>
                <a:cs typeface="Calibri"/>
              </a:rPr>
              <a:t>of what action will be performed when icon is triggered </a:t>
            </a:r>
            <a:r>
              <a:rPr sz="1600" dirty="0">
                <a:latin typeface="Calibri"/>
                <a:cs typeface="Calibri"/>
              </a:rPr>
              <a:t>by </a:t>
            </a:r>
            <a:r>
              <a:rPr sz="1600" spc="-5" dirty="0">
                <a:latin typeface="Calibri"/>
                <a:cs typeface="Calibri"/>
              </a:rPr>
              <a:t>clicking </a:t>
            </a:r>
            <a:r>
              <a:rPr sz="1600" dirty="0">
                <a:latin typeface="Calibri"/>
                <a:cs typeface="Calibri"/>
              </a:rPr>
              <a:t>or </a:t>
            </a:r>
            <a:r>
              <a:rPr sz="1600" spc="-10" dirty="0">
                <a:latin typeface="Calibri"/>
                <a:cs typeface="Calibri"/>
              </a:rPr>
              <a:t>by  </a:t>
            </a:r>
            <a:r>
              <a:rPr sz="1600" spc="-5" dirty="0">
                <a:latin typeface="Calibri"/>
                <a:cs typeface="Calibri"/>
              </a:rPr>
              <a:t>triggering the shortcut. </a:t>
            </a:r>
            <a:r>
              <a:rPr sz="1600" spc="-10" dirty="0">
                <a:latin typeface="Calibri"/>
                <a:cs typeface="Calibri"/>
              </a:rPr>
              <a:t>When </a:t>
            </a:r>
            <a:r>
              <a:rPr sz="1600" spc="-5" dirty="0">
                <a:latin typeface="Calibri"/>
                <a:cs typeface="Calibri"/>
              </a:rPr>
              <a:t>hovered over the </a:t>
            </a:r>
            <a:r>
              <a:rPr sz="1600" spc="-10" dirty="0">
                <a:latin typeface="Calibri"/>
                <a:cs typeface="Calibri"/>
              </a:rPr>
              <a:t>mouse </a:t>
            </a:r>
            <a:r>
              <a:rPr sz="1600" spc="-5" dirty="0">
                <a:latin typeface="Calibri"/>
                <a:cs typeface="Calibri"/>
              </a:rPr>
              <a:t>we get a glimpse of what  the icon </a:t>
            </a:r>
            <a:r>
              <a:rPr sz="1600" dirty="0">
                <a:latin typeface="Calibri"/>
                <a:cs typeface="Calibri"/>
              </a:rPr>
              <a:t>is </a:t>
            </a:r>
            <a:r>
              <a:rPr sz="1600" spc="-5" dirty="0">
                <a:latin typeface="Calibri"/>
                <a:cs typeface="Calibri"/>
              </a:rPr>
              <a:t>about. </a:t>
            </a:r>
            <a:r>
              <a:rPr sz="1600" spc="-10" dirty="0">
                <a:latin typeface="Calibri"/>
                <a:cs typeface="Calibri"/>
              </a:rPr>
              <a:t>We </a:t>
            </a:r>
            <a:r>
              <a:rPr sz="1600" spc="-5" dirty="0">
                <a:latin typeface="Calibri"/>
                <a:cs typeface="Calibri"/>
              </a:rPr>
              <a:t>have to select a path where the converted document will  be </a:t>
            </a:r>
            <a:r>
              <a:rPr sz="1600" spc="-10" dirty="0">
                <a:latin typeface="Calibri"/>
                <a:cs typeface="Calibri"/>
              </a:rPr>
              <a:t>saved </a:t>
            </a:r>
            <a:r>
              <a:rPr sz="1600" spc="-5" dirty="0">
                <a:latin typeface="Calibri"/>
                <a:cs typeface="Calibri"/>
              </a:rPr>
              <a:t>and </a:t>
            </a:r>
            <a:r>
              <a:rPr sz="1600" dirty="0">
                <a:latin typeface="Calibri"/>
                <a:cs typeface="Calibri"/>
              </a:rPr>
              <a:t>then </a:t>
            </a:r>
            <a:r>
              <a:rPr sz="1600" spc="-5" dirty="0">
                <a:latin typeface="Calibri"/>
                <a:cs typeface="Calibri"/>
              </a:rPr>
              <a:t>hit the </a:t>
            </a:r>
            <a:r>
              <a:rPr sz="1600" spc="-10" dirty="0">
                <a:latin typeface="Calibri"/>
                <a:cs typeface="Calibri"/>
              </a:rPr>
              <a:t>print </a:t>
            </a:r>
            <a:r>
              <a:rPr sz="1600" spc="-5" dirty="0">
                <a:latin typeface="Calibri"/>
                <a:cs typeface="Calibri"/>
              </a:rPr>
              <a:t>button to </a:t>
            </a:r>
            <a:r>
              <a:rPr sz="1600" spc="-10" dirty="0">
                <a:latin typeface="Calibri"/>
                <a:cs typeface="Calibri"/>
              </a:rPr>
              <a:t>print </a:t>
            </a:r>
            <a:r>
              <a:rPr sz="1600" spc="-5" dirty="0">
                <a:latin typeface="Calibri"/>
                <a:cs typeface="Calibri"/>
              </a:rPr>
              <a:t>a document </a:t>
            </a:r>
            <a:r>
              <a:rPr sz="1600" dirty="0">
                <a:latin typeface="Calibri"/>
                <a:cs typeface="Calibri"/>
              </a:rPr>
              <a:t>in </a:t>
            </a:r>
            <a:r>
              <a:rPr sz="1600" spc="-5" dirty="0">
                <a:latin typeface="Calibri"/>
                <a:cs typeface="Calibri"/>
              </a:rPr>
              <a:t>a </a:t>
            </a:r>
            <a:r>
              <a:rPr sz="1600" spc="-10" dirty="0">
                <a:latin typeface="Calibri"/>
                <a:cs typeface="Calibri"/>
              </a:rPr>
              <a:t>pdf </a:t>
            </a:r>
            <a:r>
              <a:rPr sz="1600" spc="-5" dirty="0">
                <a:latin typeface="Calibri"/>
                <a:cs typeface="Calibri"/>
              </a:rPr>
              <a:t>readable  format.</a:t>
            </a:r>
            <a:endParaRPr sz="1600" dirty="0">
              <a:latin typeface="Calibri"/>
              <a:cs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200" y="4111625"/>
            <a:ext cx="6854825" cy="520128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57200" y="9359341"/>
            <a:ext cx="6856730" cy="0"/>
          </a:xfrm>
          <a:custGeom>
            <a:avLst/>
            <a:gdLst/>
            <a:ahLst/>
            <a:cxnLst/>
            <a:rect l="l" t="t" r="r" b="b"/>
            <a:pathLst>
              <a:path w="6856730">
                <a:moveTo>
                  <a:pt x="0" y="0"/>
                </a:moveTo>
                <a:lnTo>
                  <a:pt x="6856222" y="0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27304" y="457200"/>
            <a:ext cx="6795516" cy="35311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4499" y="990600"/>
            <a:ext cx="6766433" cy="111158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6. </a:t>
            </a:r>
            <a:r>
              <a:rPr b="1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PREVIEW PAGES </a:t>
            </a:r>
            <a:r>
              <a:rPr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BEFORE</a:t>
            </a:r>
            <a:r>
              <a:rPr b="1" spc="-3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b="1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PRINTING: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08508" y="2036110"/>
            <a:ext cx="6702425" cy="67246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52600"/>
              </a:lnSpc>
              <a:spcBef>
                <a:spcPts val="100"/>
              </a:spcBef>
            </a:pPr>
            <a:r>
              <a:rPr sz="1600" spc="-5" dirty="0">
                <a:latin typeface="Calibri"/>
                <a:cs typeface="Calibri"/>
              </a:rPr>
              <a:t>We can preview our </a:t>
            </a:r>
            <a:r>
              <a:rPr sz="1600" spc="-10" dirty="0">
                <a:latin typeface="Calibri"/>
                <a:cs typeface="Calibri"/>
              </a:rPr>
              <a:t>document </a:t>
            </a:r>
            <a:r>
              <a:rPr sz="1600" spc="-5" dirty="0">
                <a:latin typeface="Calibri"/>
                <a:cs typeface="Calibri"/>
              </a:rPr>
              <a:t>prior to printing by clicking on the preview icon  from the toolbar </a:t>
            </a:r>
            <a:r>
              <a:rPr sz="1600" dirty="0">
                <a:latin typeface="Calibri"/>
                <a:cs typeface="Calibri"/>
              </a:rPr>
              <a:t>or </a:t>
            </a:r>
            <a:r>
              <a:rPr sz="1600" spc="-5" dirty="0">
                <a:latin typeface="Calibri"/>
                <a:cs typeface="Calibri"/>
              </a:rPr>
              <a:t>from the </a:t>
            </a:r>
            <a:r>
              <a:rPr sz="1600" spc="-10" dirty="0">
                <a:latin typeface="Calibri"/>
                <a:cs typeface="Calibri"/>
              </a:rPr>
              <a:t>menu </a:t>
            </a:r>
            <a:r>
              <a:rPr sz="1600" dirty="0">
                <a:latin typeface="Calibri"/>
                <a:cs typeface="Calibri"/>
              </a:rPr>
              <a:t>bar. </a:t>
            </a:r>
            <a:r>
              <a:rPr sz="1600" spc="-5" dirty="0">
                <a:latin typeface="Calibri"/>
                <a:cs typeface="Calibri"/>
              </a:rPr>
              <a:t>We can also use </a:t>
            </a:r>
            <a:r>
              <a:rPr sz="1600" b="1" spc="-5" dirty="0">
                <a:latin typeface="Calibri"/>
                <a:cs typeface="Calibri"/>
              </a:rPr>
              <a:t>Ctrl-Shift-P </a:t>
            </a:r>
            <a:r>
              <a:rPr sz="1600" spc="-5" dirty="0">
                <a:latin typeface="Calibri"/>
                <a:cs typeface="Calibri"/>
              </a:rPr>
              <a:t>shortcut key  to preview our document before printing. A </a:t>
            </a:r>
            <a:r>
              <a:rPr sz="1600" spc="-10" dirty="0">
                <a:latin typeface="Calibri"/>
                <a:cs typeface="Calibri"/>
              </a:rPr>
              <a:t>separate </a:t>
            </a:r>
            <a:r>
              <a:rPr sz="1600" spc="-5" dirty="0">
                <a:latin typeface="Calibri"/>
                <a:cs typeface="Calibri"/>
              </a:rPr>
              <a:t>dialog will </a:t>
            </a:r>
            <a:r>
              <a:rPr sz="1600" spc="-10" dirty="0">
                <a:latin typeface="Calibri"/>
                <a:cs typeface="Calibri"/>
              </a:rPr>
              <a:t>appear  </a:t>
            </a:r>
            <a:r>
              <a:rPr sz="1600" spc="-5" dirty="0">
                <a:latin typeface="Calibri"/>
                <a:cs typeface="Calibri"/>
              </a:rPr>
              <a:t>containing the information of how the </a:t>
            </a:r>
            <a:r>
              <a:rPr sz="1600" spc="-10" dirty="0">
                <a:latin typeface="Calibri"/>
                <a:cs typeface="Calibri"/>
              </a:rPr>
              <a:t>document </a:t>
            </a:r>
            <a:r>
              <a:rPr sz="1600" spc="-5" dirty="0">
                <a:latin typeface="Calibri"/>
                <a:cs typeface="Calibri"/>
              </a:rPr>
              <a:t>can </a:t>
            </a:r>
            <a:r>
              <a:rPr sz="1600" dirty="0">
                <a:latin typeface="Calibri"/>
                <a:cs typeface="Calibri"/>
              </a:rPr>
              <a:t>be </a:t>
            </a:r>
            <a:r>
              <a:rPr sz="1600" spc="-5" dirty="0">
                <a:latin typeface="Calibri"/>
                <a:cs typeface="Calibri"/>
              </a:rPr>
              <a:t>viewed (A landscape  style) </a:t>
            </a:r>
            <a:r>
              <a:rPr sz="1600" dirty="0">
                <a:latin typeface="Calibri"/>
                <a:cs typeface="Calibri"/>
              </a:rPr>
              <a:t>or </a:t>
            </a:r>
            <a:r>
              <a:rPr sz="1600" spc="-5" dirty="0">
                <a:latin typeface="Calibri"/>
                <a:cs typeface="Calibri"/>
              </a:rPr>
              <a:t>(A portrait style) and Zoom </a:t>
            </a:r>
            <a:r>
              <a:rPr sz="1600" spc="5" dirty="0">
                <a:latin typeface="Calibri"/>
                <a:cs typeface="Calibri"/>
              </a:rPr>
              <a:t>in </a:t>
            </a:r>
            <a:r>
              <a:rPr sz="1600" spc="-5" dirty="0">
                <a:latin typeface="Calibri"/>
                <a:cs typeface="Calibri"/>
              </a:rPr>
              <a:t>and Out a document and different pages  that can be viewed directly inside a preview </a:t>
            </a:r>
            <a:r>
              <a:rPr sz="1600" spc="-10" dirty="0">
                <a:latin typeface="Calibri"/>
                <a:cs typeface="Calibri"/>
              </a:rPr>
              <a:t>document </a:t>
            </a:r>
            <a:r>
              <a:rPr sz="1600" spc="-5" dirty="0">
                <a:latin typeface="Calibri"/>
                <a:cs typeface="Calibri"/>
              </a:rPr>
              <a:t>dialog and how the pages  can be viewed (Either they can be viewed as a single page or multiple pages) and  the measurements of how the document should be printed and what will be the  measurements </a:t>
            </a:r>
            <a:r>
              <a:rPr sz="1600" dirty="0">
                <a:latin typeface="Calibri"/>
                <a:cs typeface="Calibri"/>
              </a:rPr>
              <a:t>while </a:t>
            </a:r>
            <a:r>
              <a:rPr sz="1600" spc="-5" dirty="0">
                <a:latin typeface="Calibri"/>
                <a:cs typeface="Calibri"/>
              </a:rPr>
              <a:t>printing </a:t>
            </a:r>
            <a:r>
              <a:rPr sz="1600" spc="-10" dirty="0">
                <a:latin typeface="Calibri"/>
                <a:cs typeface="Calibri"/>
              </a:rPr>
              <a:t>(Either </a:t>
            </a:r>
            <a:r>
              <a:rPr sz="1600" spc="-5" dirty="0">
                <a:latin typeface="Calibri"/>
                <a:cs typeface="Calibri"/>
              </a:rPr>
              <a:t>in inches, points, millimeters, centimeters).  And </a:t>
            </a:r>
            <a:r>
              <a:rPr sz="1600" dirty="0">
                <a:latin typeface="Calibri"/>
                <a:cs typeface="Calibri"/>
              </a:rPr>
              <a:t>it </a:t>
            </a:r>
            <a:r>
              <a:rPr sz="1600" spc="-5" dirty="0">
                <a:latin typeface="Calibri"/>
                <a:cs typeface="Calibri"/>
              </a:rPr>
              <a:t>also provides an icon to print direcly from the </a:t>
            </a:r>
            <a:r>
              <a:rPr sz="1600" dirty="0">
                <a:latin typeface="Calibri"/>
                <a:cs typeface="Calibri"/>
              </a:rPr>
              <a:t>preview </a:t>
            </a:r>
            <a:r>
              <a:rPr sz="1600" spc="-5" dirty="0">
                <a:latin typeface="Calibri"/>
                <a:cs typeface="Calibri"/>
              </a:rPr>
              <a:t>dialog and then </a:t>
            </a:r>
            <a:r>
              <a:rPr sz="1600" spc="-10" dirty="0">
                <a:latin typeface="Calibri"/>
                <a:cs typeface="Calibri"/>
              </a:rPr>
              <a:t>the  </a:t>
            </a:r>
            <a:r>
              <a:rPr sz="1600" spc="-5" dirty="0">
                <a:latin typeface="Calibri"/>
                <a:cs typeface="Calibri"/>
              </a:rPr>
              <a:t>print dialog will </a:t>
            </a:r>
            <a:r>
              <a:rPr sz="1600" spc="-10" dirty="0">
                <a:latin typeface="Calibri"/>
                <a:cs typeface="Calibri"/>
              </a:rPr>
              <a:t>appear </a:t>
            </a:r>
            <a:r>
              <a:rPr sz="1600" spc="-5" dirty="0">
                <a:latin typeface="Calibri"/>
                <a:cs typeface="Calibri"/>
              </a:rPr>
              <a:t>and then </a:t>
            </a:r>
            <a:r>
              <a:rPr sz="1600" spc="5" dirty="0">
                <a:latin typeface="Calibri"/>
                <a:cs typeface="Calibri"/>
              </a:rPr>
              <a:t>we </a:t>
            </a:r>
            <a:r>
              <a:rPr sz="1600" spc="-5" dirty="0">
                <a:latin typeface="Calibri"/>
                <a:cs typeface="Calibri"/>
              </a:rPr>
              <a:t>can print the document directly </a:t>
            </a:r>
            <a:r>
              <a:rPr sz="1600" spc="-10" dirty="0">
                <a:latin typeface="Calibri"/>
                <a:cs typeface="Calibri"/>
              </a:rPr>
              <a:t>from </a:t>
            </a:r>
            <a:r>
              <a:rPr sz="1600" spc="-5" dirty="0">
                <a:latin typeface="Calibri"/>
                <a:cs typeface="Calibri"/>
              </a:rPr>
              <a:t>here.  The related Icon is also </a:t>
            </a:r>
            <a:r>
              <a:rPr sz="1600" spc="-10" dirty="0">
                <a:latin typeface="Calibri"/>
                <a:cs typeface="Calibri"/>
              </a:rPr>
              <a:t>used </a:t>
            </a:r>
            <a:r>
              <a:rPr sz="1600" spc="-5" dirty="0">
                <a:latin typeface="Calibri"/>
                <a:cs typeface="Calibri"/>
              </a:rPr>
              <a:t>to indicate a </a:t>
            </a:r>
            <a:r>
              <a:rPr sz="1600" spc="-10" dirty="0">
                <a:latin typeface="Calibri"/>
                <a:cs typeface="Calibri"/>
              </a:rPr>
              <a:t>user </a:t>
            </a:r>
            <a:r>
              <a:rPr sz="1600" spc="-5" dirty="0">
                <a:latin typeface="Calibri"/>
                <a:cs typeface="Calibri"/>
              </a:rPr>
              <a:t>of what action will be </a:t>
            </a:r>
            <a:r>
              <a:rPr sz="1600" spc="-10" dirty="0">
                <a:latin typeface="Calibri"/>
                <a:cs typeface="Calibri"/>
              </a:rPr>
              <a:t>performed  </a:t>
            </a:r>
            <a:r>
              <a:rPr sz="1600" spc="-5" dirty="0">
                <a:latin typeface="Calibri"/>
                <a:cs typeface="Calibri"/>
              </a:rPr>
              <a:t>when icon </a:t>
            </a:r>
            <a:r>
              <a:rPr sz="1600" dirty="0">
                <a:latin typeface="Calibri"/>
                <a:cs typeface="Calibri"/>
              </a:rPr>
              <a:t>is </a:t>
            </a:r>
            <a:r>
              <a:rPr sz="1600" spc="-5" dirty="0">
                <a:latin typeface="Calibri"/>
                <a:cs typeface="Calibri"/>
              </a:rPr>
              <a:t>triggered by clicking </a:t>
            </a:r>
            <a:r>
              <a:rPr sz="1600" dirty="0">
                <a:latin typeface="Calibri"/>
                <a:cs typeface="Calibri"/>
              </a:rPr>
              <a:t>or by </a:t>
            </a:r>
            <a:r>
              <a:rPr sz="1600" spc="-5" dirty="0">
                <a:latin typeface="Calibri"/>
                <a:cs typeface="Calibri"/>
              </a:rPr>
              <a:t>triggering the shortcut. </a:t>
            </a:r>
            <a:r>
              <a:rPr sz="1600" dirty="0">
                <a:latin typeface="Calibri"/>
                <a:cs typeface="Calibri"/>
              </a:rPr>
              <a:t>When </a:t>
            </a:r>
            <a:r>
              <a:rPr sz="1600" spc="-5" dirty="0">
                <a:latin typeface="Calibri"/>
                <a:cs typeface="Calibri"/>
              </a:rPr>
              <a:t>hovered  </a:t>
            </a:r>
            <a:r>
              <a:rPr sz="1600" spc="-10" dirty="0">
                <a:latin typeface="Calibri"/>
                <a:cs typeface="Calibri"/>
              </a:rPr>
              <a:t>over </a:t>
            </a:r>
            <a:r>
              <a:rPr sz="1600" spc="-5" dirty="0">
                <a:latin typeface="Calibri"/>
                <a:cs typeface="Calibri"/>
              </a:rPr>
              <a:t>the </a:t>
            </a:r>
            <a:r>
              <a:rPr sz="1600" spc="-10" dirty="0">
                <a:latin typeface="Calibri"/>
                <a:cs typeface="Calibri"/>
              </a:rPr>
              <a:t>mouse </a:t>
            </a:r>
            <a:r>
              <a:rPr sz="1600" dirty="0">
                <a:latin typeface="Calibri"/>
                <a:cs typeface="Calibri"/>
              </a:rPr>
              <a:t>we </a:t>
            </a:r>
            <a:r>
              <a:rPr sz="1600" spc="-5" dirty="0">
                <a:latin typeface="Calibri"/>
                <a:cs typeface="Calibri"/>
              </a:rPr>
              <a:t>get a glimpse </a:t>
            </a:r>
            <a:r>
              <a:rPr sz="1600" spc="-10" dirty="0">
                <a:latin typeface="Calibri"/>
                <a:cs typeface="Calibri"/>
              </a:rPr>
              <a:t>of </a:t>
            </a:r>
            <a:r>
              <a:rPr sz="1600" spc="-5" dirty="0">
                <a:latin typeface="Calibri"/>
                <a:cs typeface="Calibri"/>
              </a:rPr>
              <a:t>what the icon is about. </a:t>
            </a:r>
            <a:r>
              <a:rPr sz="1600" spc="-10" dirty="0">
                <a:latin typeface="Calibri"/>
                <a:cs typeface="Calibri"/>
              </a:rPr>
              <a:t>We have </a:t>
            </a:r>
            <a:r>
              <a:rPr sz="1600" spc="-5" dirty="0">
                <a:latin typeface="Calibri"/>
                <a:cs typeface="Calibri"/>
              </a:rPr>
              <a:t>to select a  path where the </a:t>
            </a:r>
            <a:r>
              <a:rPr sz="1600" spc="-10" dirty="0">
                <a:latin typeface="Calibri"/>
                <a:cs typeface="Calibri"/>
              </a:rPr>
              <a:t>converted </a:t>
            </a:r>
            <a:r>
              <a:rPr sz="1600" spc="-5" dirty="0">
                <a:latin typeface="Calibri"/>
                <a:cs typeface="Calibri"/>
              </a:rPr>
              <a:t>document will be </a:t>
            </a:r>
            <a:r>
              <a:rPr sz="1600" spc="-10" dirty="0">
                <a:latin typeface="Calibri"/>
                <a:cs typeface="Calibri"/>
              </a:rPr>
              <a:t>saved </a:t>
            </a:r>
            <a:r>
              <a:rPr sz="1600" spc="-5" dirty="0">
                <a:latin typeface="Calibri"/>
                <a:cs typeface="Calibri"/>
              </a:rPr>
              <a:t>and then hit the </a:t>
            </a:r>
            <a:r>
              <a:rPr sz="1600" spc="-10" dirty="0">
                <a:latin typeface="Calibri"/>
                <a:cs typeface="Calibri"/>
              </a:rPr>
              <a:t>print </a:t>
            </a:r>
            <a:r>
              <a:rPr sz="1600" spc="-5" dirty="0">
                <a:latin typeface="Calibri"/>
                <a:cs typeface="Calibri"/>
              </a:rPr>
              <a:t>button  to </a:t>
            </a:r>
            <a:r>
              <a:rPr sz="1600" spc="-10" dirty="0">
                <a:latin typeface="Calibri"/>
                <a:cs typeface="Calibri"/>
              </a:rPr>
              <a:t>print </a:t>
            </a:r>
            <a:r>
              <a:rPr sz="1600" spc="-5" dirty="0">
                <a:latin typeface="Calibri"/>
                <a:cs typeface="Calibri"/>
              </a:rPr>
              <a:t>a document in a pdf readable format. </a:t>
            </a:r>
            <a:r>
              <a:rPr sz="1600" spc="-10" dirty="0">
                <a:latin typeface="Calibri"/>
                <a:cs typeface="Calibri"/>
              </a:rPr>
              <a:t>When </a:t>
            </a:r>
            <a:r>
              <a:rPr sz="1600" spc="-5" dirty="0">
                <a:latin typeface="Calibri"/>
                <a:cs typeface="Calibri"/>
              </a:rPr>
              <a:t>hovered over </a:t>
            </a:r>
            <a:r>
              <a:rPr sz="1600" dirty="0">
                <a:latin typeface="Calibri"/>
                <a:cs typeface="Calibri"/>
              </a:rPr>
              <a:t>the </a:t>
            </a:r>
            <a:r>
              <a:rPr sz="1600" spc="-10" dirty="0">
                <a:latin typeface="Calibri"/>
                <a:cs typeface="Calibri"/>
              </a:rPr>
              <a:t>mouse </a:t>
            </a:r>
            <a:r>
              <a:rPr sz="1600" dirty="0">
                <a:latin typeface="Calibri"/>
                <a:cs typeface="Calibri"/>
              </a:rPr>
              <a:t>we  </a:t>
            </a:r>
            <a:r>
              <a:rPr sz="1600" spc="-5" dirty="0">
                <a:latin typeface="Calibri"/>
                <a:cs typeface="Calibri"/>
              </a:rPr>
              <a:t>get a glimpse of what the icon is about and a text is displayed inside a status bar  </a:t>
            </a:r>
            <a:r>
              <a:rPr sz="1600" b="1" spc="-5" dirty="0">
                <a:latin typeface="Calibri"/>
                <a:cs typeface="Calibri"/>
              </a:rPr>
              <a:t>“Preview document before</a:t>
            </a:r>
            <a:r>
              <a:rPr sz="1600" b="1" spc="15" dirty="0">
                <a:latin typeface="Calibri"/>
                <a:cs typeface="Calibri"/>
              </a:rPr>
              <a:t> </a:t>
            </a:r>
            <a:r>
              <a:rPr sz="1600" b="1" dirty="0">
                <a:latin typeface="Calibri"/>
                <a:cs typeface="Calibri"/>
              </a:rPr>
              <a:t>printing”.</a:t>
            </a:r>
            <a:endParaRPr sz="1600" dirty="0">
              <a:latin typeface="Calibri"/>
              <a:cs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520699" y="1676400"/>
            <a:ext cx="6786244" cy="6477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4500" y="685800"/>
            <a:ext cx="6642100" cy="5622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7. FIND AND</a:t>
            </a:r>
            <a:r>
              <a:rPr b="1" spc="-10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b="1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REPLACE: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08508" y="1362305"/>
            <a:ext cx="6694805" cy="33750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52600"/>
              </a:lnSpc>
              <a:spcBef>
                <a:spcPts val="100"/>
              </a:spcBef>
            </a:pPr>
            <a:r>
              <a:rPr sz="1600" spc="-5" dirty="0">
                <a:latin typeface="Calibri"/>
                <a:cs typeface="Calibri"/>
              </a:rPr>
              <a:t>WE </a:t>
            </a:r>
            <a:r>
              <a:rPr sz="1600" spc="-10" dirty="0">
                <a:latin typeface="Calibri"/>
                <a:cs typeface="Calibri"/>
              </a:rPr>
              <a:t>can </a:t>
            </a:r>
            <a:r>
              <a:rPr sz="1600" spc="-5" dirty="0">
                <a:latin typeface="Calibri"/>
                <a:cs typeface="Calibri"/>
              </a:rPr>
              <a:t>find the particular text if </a:t>
            </a:r>
            <a:r>
              <a:rPr sz="1600" spc="-10" dirty="0">
                <a:latin typeface="Calibri"/>
                <a:cs typeface="Calibri"/>
              </a:rPr>
              <a:t>our </a:t>
            </a:r>
            <a:r>
              <a:rPr sz="1600" spc="-5" dirty="0">
                <a:latin typeface="Calibri"/>
                <a:cs typeface="Calibri"/>
              </a:rPr>
              <a:t>document </a:t>
            </a:r>
            <a:r>
              <a:rPr sz="1600" dirty="0">
                <a:latin typeface="Calibri"/>
                <a:cs typeface="Calibri"/>
              </a:rPr>
              <a:t>is </a:t>
            </a:r>
            <a:r>
              <a:rPr sz="1600" spc="-5" dirty="0">
                <a:latin typeface="Calibri"/>
                <a:cs typeface="Calibri"/>
              </a:rPr>
              <a:t>very </a:t>
            </a:r>
            <a:r>
              <a:rPr sz="1600" dirty="0">
                <a:latin typeface="Calibri"/>
                <a:cs typeface="Calibri"/>
              </a:rPr>
              <a:t>large </a:t>
            </a:r>
            <a:r>
              <a:rPr sz="1600" spc="-5" dirty="0">
                <a:latin typeface="Calibri"/>
                <a:cs typeface="Calibri"/>
              </a:rPr>
              <a:t>and we can replace  the text as well by clicking on the Find and Replace icon </a:t>
            </a:r>
            <a:r>
              <a:rPr sz="1600" spc="-10" dirty="0">
                <a:latin typeface="Calibri"/>
                <a:cs typeface="Calibri"/>
              </a:rPr>
              <a:t>from </a:t>
            </a:r>
            <a:r>
              <a:rPr sz="1600" spc="-5" dirty="0">
                <a:latin typeface="Calibri"/>
                <a:cs typeface="Calibri"/>
              </a:rPr>
              <a:t>the toolbar or from  the </a:t>
            </a:r>
            <a:r>
              <a:rPr sz="1600" spc="-10" dirty="0">
                <a:latin typeface="Calibri"/>
                <a:cs typeface="Calibri"/>
              </a:rPr>
              <a:t>menu </a:t>
            </a:r>
            <a:r>
              <a:rPr sz="1600" spc="-5" dirty="0">
                <a:latin typeface="Calibri"/>
                <a:cs typeface="Calibri"/>
              </a:rPr>
              <a:t>bar. We can also </a:t>
            </a:r>
            <a:r>
              <a:rPr sz="1600" spc="-10" dirty="0">
                <a:latin typeface="Calibri"/>
                <a:cs typeface="Calibri"/>
              </a:rPr>
              <a:t>use </a:t>
            </a:r>
            <a:r>
              <a:rPr sz="1600" b="1" spc="-5" dirty="0">
                <a:latin typeface="Calibri"/>
                <a:cs typeface="Calibri"/>
              </a:rPr>
              <a:t>Ctrl-F </a:t>
            </a:r>
            <a:r>
              <a:rPr sz="1600" spc="-10" dirty="0">
                <a:latin typeface="Calibri"/>
                <a:cs typeface="Calibri"/>
              </a:rPr>
              <a:t>shortcut key </a:t>
            </a:r>
            <a:r>
              <a:rPr sz="1600" spc="-5" dirty="0">
                <a:latin typeface="Calibri"/>
                <a:cs typeface="Calibri"/>
              </a:rPr>
              <a:t>to open find and replace  dialog so that we can find particular word inside </a:t>
            </a:r>
            <a:r>
              <a:rPr sz="1600" spc="-10" dirty="0">
                <a:latin typeface="Calibri"/>
                <a:cs typeface="Calibri"/>
              </a:rPr>
              <a:t>our </a:t>
            </a:r>
            <a:r>
              <a:rPr sz="1600" spc="-5" dirty="0">
                <a:latin typeface="Calibri"/>
                <a:cs typeface="Calibri"/>
              </a:rPr>
              <a:t>document </a:t>
            </a:r>
            <a:r>
              <a:rPr sz="1600" dirty="0">
                <a:latin typeface="Calibri"/>
                <a:cs typeface="Calibri"/>
              </a:rPr>
              <a:t>or </a:t>
            </a:r>
            <a:r>
              <a:rPr sz="1600" spc="-5" dirty="0">
                <a:latin typeface="Calibri"/>
                <a:cs typeface="Calibri"/>
              </a:rPr>
              <a:t>words and we  can replace them either manually </a:t>
            </a:r>
            <a:r>
              <a:rPr sz="1600" dirty="0">
                <a:latin typeface="Calibri"/>
                <a:cs typeface="Calibri"/>
              </a:rPr>
              <a:t>or </a:t>
            </a:r>
            <a:r>
              <a:rPr sz="1600" spc="-5" dirty="0">
                <a:latin typeface="Calibri"/>
                <a:cs typeface="Calibri"/>
              </a:rPr>
              <a:t>by using a replace function inside </a:t>
            </a:r>
            <a:r>
              <a:rPr sz="1600" spc="-10" dirty="0">
                <a:latin typeface="Calibri"/>
                <a:cs typeface="Calibri"/>
              </a:rPr>
              <a:t>find and  </a:t>
            </a:r>
            <a:r>
              <a:rPr sz="1600" spc="-5" dirty="0">
                <a:latin typeface="Calibri"/>
                <a:cs typeface="Calibri"/>
              </a:rPr>
              <a:t>replace dialog. </a:t>
            </a:r>
            <a:r>
              <a:rPr sz="1600" spc="-10" dirty="0">
                <a:latin typeface="Calibri"/>
                <a:cs typeface="Calibri"/>
              </a:rPr>
              <a:t>The </a:t>
            </a:r>
            <a:r>
              <a:rPr sz="1600" spc="-5" dirty="0">
                <a:latin typeface="Calibri"/>
                <a:cs typeface="Calibri"/>
              </a:rPr>
              <a:t>related Icon is also </a:t>
            </a:r>
            <a:r>
              <a:rPr sz="1600" spc="-10" dirty="0">
                <a:latin typeface="Calibri"/>
                <a:cs typeface="Calibri"/>
              </a:rPr>
              <a:t>used </a:t>
            </a:r>
            <a:r>
              <a:rPr sz="1600" spc="-5" dirty="0">
                <a:latin typeface="Calibri"/>
                <a:cs typeface="Calibri"/>
              </a:rPr>
              <a:t>to indicate a </a:t>
            </a:r>
            <a:r>
              <a:rPr sz="1600" spc="-10" dirty="0">
                <a:latin typeface="Calibri"/>
                <a:cs typeface="Calibri"/>
              </a:rPr>
              <a:t>user </a:t>
            </a:r>
            <a:r>
              <a:rPr sz="1600" spc="-5" dirty="0">
                <a:latin typeface="Calibri"/>
                <a:cs typeface="Calibri"/>
              </a:rPr>
              <a:t>of what action will  be performed </a:t>
            </a:r>
            <a:r>
              <a:rPr sz="1600" dirty="0">
                <a:latin typeface="Calibri"/>
                <a:cs typeface="Calibri"/>
              </a:rPr>
              <a:t>when </a:t>
            </a:r>
            <a:r>
              <a:rPr sz="1600" spc="-5" dirty="0">
                <a:latin typeface="Calibri"/>
                <a:cs typeface="Calibri"/>
              </a:rPr>
              <a:t>icon is triggered by clicking </a:t>
            </a:r>
            <a:r>
              <a:rPr sz="1600" dirty="0">
                <a:latin typeface="Calibri"/>
                <a:cs typeface="Calibri"/>
              </a:rPr>
              <a:t>or </a:t>
            </a:r>
            <a:r>
              <a:rPr sz="1600" spc="-5" dirty="0">
                <a:latin typeface="Calibri"/>
                <a:cs typeface="Calibri"/>
              </a:rPr>
              <a:t>by triggering the</a:t>
            </a:r>
            <a:r>
              <a:rPr sz="1600" spc="3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shortcut.</a:t>
            </a:r>
            <a:endParaRPr sz="1600" dirty="0">
              <a:latin typeface="Calibri"/>
              <a:cs typeface="Calibri"/>
            </a:endParaRPr>
          </a:p>
          <a:p>
            <a:pPr marL="12700" marR="22225">
              <a:lnSpc>
                <a:spcPct val="152500"/>
              </a:lnSpc>
            </a:pPr>
            <a:r>
              <a:rPr sz="1600" spc="-5" dirty="0">
                <a:latin typeface="Calibri"/>
                <a:cs typeface="Calibri"/>
              </a:rPr>
              <a:t>When hovered over the mouse we get a glimpse </a:t>
            </a:r>
            <a:r>
              <a:rPr sz="1600" spc="-10" dirty="0">
                <a:latin typeface="Calibri"/>
                <a:cs typeface="Calibri"/>
              </a:rPr>
              <a:t>of </a:t>
            </a:r>
            <a:r>
              <a:rPr sz="1600" dirty="0">
                <a:latin typeface="Calibri"/>
                <a:cs typeface="Calibri"/>
              </a:rPr>
              <a:t>what </a:t>
            </a:r>
            <a:r>
              <a:rPr sz="1600" spc="-5" dirty="0">
                <a:latin typeface="Calibri"/>
                <a:cs typeface="Calibri"/>
              </a:rPr>
              <a:t>the icon is about and a  text is displayed inside a status bar </a:t>
            </a:r>
            <a:r>
              <a:rPr sz="1600" b="1" dirty="0">
                <a:latin typeface="Calibri"/>
                <a:cs typeface="Calibri"/>
              </a:rPr>
              <a:t>“Find </a:t>
            </a:r>
            <a:r>
              <a:rPr sz="1600" b="1" spc="-5" dirty="0">
                <a:latin typeface="Calibri"/>
                <a:cs typeface="Calibri"/>
              </a:rPr>
              <a:t>and replace </a:t>
            </a:r>
            <a:r>
              <a:rPr sz="1600" b="1" spc="-10" dirty="0">
                <a:latin typeface="Calibri"/>
                <a:cs typeface="Calibri"/>
              </a:rPr>
              <a:t>words </a:t>
            </a:r>
            <a:r>
              <a:rPr sz="1600" b="1" spc="5" dirty="0">
                <a:latin typeface="Calibri"/>
                <a:cs typeface="Calibri"/>
              </a:rPr>
              <a:t>in </a:t>
            </a:r>
            <a:r>
              <a:rPr sz="1600" b="1" dirty="0">
                <a:latin typeface="Calibri"/>
                <a:cs typeface="Calibri"/>
              </a:rPr>
              <a:t>your</a:t>
            </a:r>
            <a:r>
              <a:rPr sz="1600" b="1" spc="30" dirty="0">
                <a:latin typeface="Calibri"/>
                <a:cs typeface="Calibri"/>
              </a:rPr>
              <a:t> </a:t>
            </a:r>
            <a:r>
              <a:rPr sz="1600" b="1" dirty="0">
                <a:latin typeface="Calibri"/>
                <a:cs typeface="Calibri"/>
              </a:rPr>
              <a:t>document”.</a:t>
            </a:r>
            <a:endParaRPr sz="1600" dirty="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83108" y="4965930"/>
            <a:ext cx="6856095" cy="44551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21334" y="457200"/>
            <a:ext cx="6856095" cy="45351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21334" y="5116195"/>
            <a:ext cx="6842759" cy="432943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5892" y="415543"/>
            <a:ext cx="6985508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z="48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INTRODUCTION: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08508" y="1221384"/>
            <a:ext cx="6733540" cy="87556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27305">
              <a:lnSpc>
                <a:spcPct val="152600"/>
              </a:lnSpc>
              <a:spcBef>
                <a:spcPts val="95"/>
              </a:spcBef>
            </a:pPr>
            <a:r>
              <a:rPr sz="2000" spc="-5" dirty="0">
                <a:latin typeface="Calibri"/>
                <a:cs typeface="Calibri"/>
              </a:rPr>
              <a:t>This </a:t>
            </a:r>
            <a:r>
              <a:rPr sz="2000" spc="-10" dirty="0">
                <a:latin typeface="Calibri"/>
                <a:cs typeface="Calibri"/>
              </a:rPr>
              <a:t>project </a:t>
            </a:r>
            <a:r>
              <a:rPr sz="2000" spc="-5" dirty="0">
                <a:latin typeface="Calibri"/>
                <a:cs typeface="Calibri"/>
              </a:rPr>
              <a:t>will give us the information about the Notepedia | Word Processor.  In this </a:t>
            </a:r>
            <a:r>
              <a:rPr sz="2000" spc="-10" dirty="0">
                <a:latin typeface="Calibri"/>
                <a:cs typeface="Calibri"/>
              </a:rPr>
              <a:t>project </a:t>
            </a:r>
            <a:r>
              <a:rPr sz="2000" spc="-5" dirty="0">
                <a:latin typeface="Calibri"/>
                <a:cs typeface="Calibri"/>
              </a:rPr>
              <a:t>I and my group member has implemented an interactive text  editor that supports advance editing functions that are not find </a:t>
            </a:r>
            <a:r>
              <a:rPr sz="2000" dirty="0">
                <a:latin typeface="Calibri"/>
                <a:cs typeface="Calibri"/>
              </a:rPr>
              <a:t>in </a:t>
            </a:r>
            <a:r>
              <a:rPr sz="2000" spc="-5" dirty="0">
                <a:latin typeface="Calibri"/>
                <a:cs typeface="Calibri"/>
              </a:rPr>
              <a:t>your normal  text editors plus infinite-level undo and multiple windows on the </a:t>
            </a:r>
            <a:r>
              <a:rPr sz="2000" spc="-10" dirty="0">
                <a:latin typeface="Calibri"/>
                <a:cs typeface="Calibri"/>
              </a:rPr>
              <a:t>same </a:t>
            </a:r>
            <a:r>
              <a:rPr sz="2000" spc="-5" dirty="0">
                <a:latin typeface="Calibri"/>
                <a:cs typeface="Calibri"/>
              </a:rPr>
              <a:t>file. We  used Python and </a:t>
            </a:r>
            <a:r>
              <a:rPr sz="2000" dirty="0">
                <a:latin typeface="Calibri"/>
                <a:cs typeface="Calibri"/>
              </a:rPr>
              <a:t>the </a:t>
            </a:r>
            <a:r>
              <a:rPr sz="2000" spc="-5" dirty="0">
                <a:latin typeface="Calibri"/>
                <a:cs typeface="Calibri"/>
              </a:rPr>
              <a:t>PyQt5 (for </a:t>
            </a:r>
            <a:r>
              <a:rPr sz="2000" dirty="0">
                <a:latin typeface="Calibri"/>
                <a:cs typeface="Calibri"/>
              </a:rPr>
              <a:t>GUI) </a:t>
            </a:r>
            <a:r>
              <a:rPr sz="2000" spc="-5" dirty="0">
                <a:latin typeface="Calibri"/>
                <a:cs typeface="Calibri"/>
              </a:rPr>
              <a:t>for the implementation. The goal of this  </a:t>
            </a:r>
            <a:r>
              <a:rPr sz="2000" spc="-10" dirty="0">
                <a:latin typeface="Calibri"/>
                <a:cs typeface="Calibri"/>
              </a:rPr>
              <a:t>project </a:t>
            </a:r>
            <a:r>
              <a:rPr sz="2000" spc="-5" dirty="0">
                <a:latin typeface="Calibri"/>
                <a:cs typeface="Calibri"/>
              </a:rPr>
              <a:t>is </a:t>
            </a:r>
            <a:r>
              <a:rPr sz="2000" dirty="0">
                <a:latin typeface="Calibri"/>
                <a:cs typeface="Calibri"/>
              </a:rPr>
              <a:t>to </a:t>
            </a:r>
            <a:r>
              <a:rPr sz="2000" spc="-5" dirty="0">
                <a:latin typeface="Calibri"/>
                <a:cs typeface="Calibri"/>
              </a:rPr>
              <a:t>implement a text editor that can handle text </a:t>
            </a:r>
            <a:r>
              <a:rPr sz="2000" spc="-10" dirty="0">
                <a:latin typeface="Calibri"/>
                <a:cs typeface="Calibri"/>
              </a:rPr>
              <a:t>files </a:t>
            </a:r>
            <a:r>
              <a:rPr sz="2000" spc="-5" dirty="0">
                <a:latin typeface="Calibri"/>
                <a:cs typeface="Calibri"/>
              </a:rPr>
              <a:t>with </a:t>
            </a:r>
            <a:r>
              <a:rPr sz="2000" dirty="0">
                <a:latin typeface="Calibri"/>
                <a:cs typeface="Calibri"/>
              </a:rPr>
              <a:t>different  </a:t>
            </a:r>
            <a:r>
              <a:rPr sz="2000" spc="-5" dirty="0">
                <a:latin typeface="Calibri"/>
                <a:cs typeface="Calibri"/>
              </a:rPr>
              <a:t>fonts and styles. It is based on the simple editor presented in the course </a:t>
            </a:r>
            <a:r>
              <a:rPr sz="2000" spc="-10" dirty="0">
                <a:latin typeface="Calibri"/>
                <a:cs typeface="Calibri"/>
              </a:rPr>
              <a:t>but </a:t>
            </a:r>
            <a:r>
              <a:rPr sz="2000" spc="-5" dirty="0">
                <a:latin typeface="Calibri"/>
                <a:cs typeface="Calibri"/>
              </a:rPr>
              <a:t>with  much useful and rich features. Since this word processor is written in Python </a:t>
            </a:r>
            <a:r>
              <a:rPr sz="2000" spc="-10" dirty="0">
                <a:latin typeface="Calibri"/>
                <a:cs typeface="Calibri"/>
              </a:rPr>
              <a:t>the  </a:t>
            </a:r>
            <a:r>
              <a:rPr sz="2000" spc="-5" dirty="0">
                <a:latin typeface="Calibri"/>
                <a:cs typeface="Calibri"/>
              </a:rPr>
              <a:t>natural choice for the implementation language of </a:t>
            </a:r>
            <a:r>
              <a:rPr sz="2000" spc="-10" dirty="0">
                <a:latin typeface="Calibri"/>
                <a:cs typeface="Calibri"/>
              </a:rPr>
              <a:t>our </a:t>
            </a:r>
            <a:r>
              <a:rPr sz="2000" spc="-5" dirty="0">
                <a:latin typeface="Calibri"/>
                <a:cs typeface="Calibri"/>
              </a:rPr>
              <a:t>editor is Python as well,  </a:t>
            </a:r>
            <a:r>
              <a:rPr sz="2000" spc="-10" dirty="0">
                <a:latin typeface="Calibri"/>
                <a:cs typeface="Calibri"/>
              </a:rPr>
              <a:t>but </a:t>
            </a:r>
            <a:r>
              <a:rPr sz="2000" spc="-5" dirty="0">
                <a:latin typeface="Calibri"/>
                <a:cs typeface="Calibri"/>
              </a:rPr>
              <a:t>we can also use C# </a:t>
            </a:r>
            <a:r>
              <a:rPr sz="2000" dirty="0">
                <a:latin typeface="Calibri"/>
                <a:cs typeface="Calibri"/>
              </a:rPr>
              <a:t>or </a:t>
            </a:r>
            <a:r>
              <a:rPr sz="2000" spc="-5" dirty="0">
                <a:latin typeface="Calibri"/>
                <a:cs typeface="Calibri"/>
              </a:rPr>
              <a:t>C++ instead.</a:t>
            </a:r>
            <a:endParaRPr sz="20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000" dirty="0">
              <a:latin typeface="Times New Roman"/>
              <a:cs typeface="Times New Roman"/>
            </a:endParaRPr>
          </a:p>
          <a:p>
            <a:pPr marL="12700" marR="504190">
              <a:lnSpc>
                <a:spcPct val="152500"/>
              </a:lnSpc>
              <a:spcBef>
                <a:spcPts val="1105"/>
              </a:spcBef>
            </a:pPr>
            <a:r>
              <a:rPr sz="2000" dirty="0">
                <a:latin typeface="Calibri"/>
                <a:cs typeface="Calibri"/>
              </a:rPr>
              <a:t>It </a:t>
            </a:r>
            <a:r>
              <a:rPr sz="2000" spc="-5" dirty="0">
                <a:latin typeface="Calibri"/>
                <a:cs typeface="Calibri"/>
              </a:rPr>
              <a:t>will be able to read and display a text </a:t>
            </a:r>
            <a:r>
              <a:rPr sz="2000" spc="-10" dirty="0">
                <a:latin typeface="Calibri"/>
                <a:cs typeface="Calibri"/>
              </a:rPr>
              <a:t>file. Long </a:t>
            </a:r>
            <a:r>
              <a:rPr sz="2000" spc="-5" dirty="0">
                <a:latin typeface="Calibri"/>
                <a:cs typeface="Calibri"/>
              </a:rPr>
              <a:t>lines are </a:t>
            </a:r>
            <a:r>
              <a:rPr sz="2000" spc="-10" dirty="0">
                <a:latin typeface="Calibri"/>
                <a:cs typeface="Calibri"/>
              </a:rPr>
              <a:t>not </a:t>
            </a:r>
            <a:r>
              <a:rPr sz="2000" spc="-5" dirty="0">
                <a:latin typeface="Calibri"/>
                <a:cs typeface="Calibri"/>
              </a:rPr>
              <a:t>wrapped but  simply clipped at the right</a:t>
            </a:r>
            <a:r>
              <a:rPr sz="2000" spc="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margin.</a:t>
            </a:r>
            <a:endParaRPr sz="20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0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000" dirty="0">
              <a:latin typeface="Times New Roman"/>
              <a:cs typeface="Times New Roman"/>
            </a:endParaRPr>
          </a:p>
          <a:p>
            <a:pPr marL="469900" indent="-229235">
              <a:lnSpc>
                <a:spcPct val="100000"/>
              </a:lnSpc>
              <a:buFont typeface="Wingdings"/>
              <a:buChar char=""/>
              <a:tabLst>
                <a:tab pos="470534" algn="l"/>
              </a:tabLst>
            </a:pPr>
            <a:r>
              <a:rPr sz="2000" spc="-5" dirty="0">
                <a:latin typeface="Calibri"/>
                <a:cs typeface="Calibri"/>
              </a:rPr>
              <a:t>The user will be able to type and delete characters in </a:t>
            </a:r>
            <a:r>
              <a:rPr sz="2000" dirty="0">
                <a:latin typeface="Calibri"/>
                <a:cs typeface="Calibri"/>
              </a:rPr>
              <a:t>the</a:t>
            </a:r>
            <a:r>
              <a:rPr sz="2000" spc="4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text.</a:t>
            </a:r>
            <a:endParaRPr sz="2000" dirty="0">
              <a:latin typeface="Calibri"/>
              <a:cs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200" y="1524000"/>
            <a:ext cx="6856095" cy="6477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601313" y="2667000"/>
            <a:ext cx="6314884" cy="5622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z="357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8. INSERTING DATE AND TIME:</a:t>
            </a:r>
            <a:endParaRPr sz="3570" b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75913" y="3505200"/>
            <a:ext cx="6500495" cy="7696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52500"/>
              </a:lnSpc>
              <a:spcBef>
                <a:spcPts val="100"/>
              </a:spcBef>
            </a:pPr>
            <a:r>
              <a:rPr sz="1600" spc="-5" dirty="0">
                <a:latin typeface="Calibri"/>
                <a:cs typeface="Calibri"/>
              </a:rPr>
              <a:t>WE </a:t>
            </a:r>
            <a:r>
              <a:rPr sz="1600" spc="-10" dirty="0">
                <a:latin typeface="Calibri"/>
                <a:cs typeface="Calibri"/>
              </a:rPr>
              <a:t>can </a:t>
            </a:r>
            <a:r>
              <a:rPr sz="1600" spc="-5" dirty="0">
                <a:latin typeface="Calibri"/>
                <a:cs typeface="Calibri"/>
              </a:rPr>
              <a:t>Insert current date and time by clicking on the date time icon from the  toolbar or from the menu bar. We can also </a:t>
            </a:r>
            <a:r>
              <a:rPr sz="1600" spc="-10" dirty="0">
                <a:latin typeface="Calibri"/>
                <a:cs typeface="Calibri"/>
              </a:rPr>
              <a:t>use </a:t>
            </a:r>
            <a:r>
              <a:rPr sz="1600" b="1" spc="-5" dirty="0">
                <a:latin typeface="Calibri"/>
                <a:cs typeface="Calibri"/>
              </a:rPr>
              <a:t>Ctrl-D </a:t>
            </a:r>
            <a:r>
              <a:rPr sz="1600" spc="-5" dirty="0">
                <a:latin typeface="Calibri"/>
                <a:cs typeface="Calibri"/>
              </a:rPr>
              <a:t>shortcut key to</a:t>
            </a:r>
            <a:r>
              <a:rPr sz="1600" spc="8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insert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01313" y="4419600"/>
            <a:ext cx="6721475" cy="22586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52700"/>
              </a:lnSpc>
              <a:spcBef>
                <a:spcPts val="95"/>
              </a:spcBef>
            </a:pPr>
            <a:r>
              <a:rPr sz="1600" spc="-5" dirty="0">
                <a:latin typeface="Calibri"/>
                <a:cs typeface="Calibri"/>
              </a:rPr>
              <a:t>current date and time and when the dialog </a:t>
            </a:r>
            <a:r>
              <a:rPr sz="1600" dirty="0">
                <a:latin typeface="Calibri"/>
                <a:cs typeface="Calibri"/>
              </a:rPr>
              <a:t>is </a:t>
            </a:r>
            <a:r>
              <a:rPr sz="1600" spc="-10" dirty="0">
                <a:latin typeface="Calibri"/>
                <a:cs typeface="Calibri"/>
              </a:rPr>
              <a:t>opened </a:t>
            </a:r>
            <a:r>
              <a:rPr sz="1600" dirty="0">
                <a:latin typeface="Calibri"/>
                <a:cs typeface="Calibri"/>
              </a:rPr>
              <a:t>we </a:t>
            </a:r>
            <a:r>
              <a:rPr sz="1600" spc="-10" dirty="0">
                <a:latin typeface="Calibri"/>
                <a:cs typeface="Calibri"/>
              </a:rPr>
              <a:t>can </a:t>
            </a:r>
            <a:r>
              <a:rPr sz="1600" spc="-5" dirty="0">
                <a:latin typeface="Calibri"/>
                <a:cs typeface="Calibri"/>
              </a:rPr>
              <a:t>choose multiple  formats of displaying either date </a:t>
            </a:r>
            <a:r>
              <a:rPr sz="1600" dirty="0">
                <a:latin typeface="Calibri"/>
                <a:cs typeface="Calibri"/>
              </a:rPr>
              <a:t>or </a:t>
            </a:r>
            <a:r>
              <a:rPr sz="1600" spc="-5" dirty="0">
                <a:latin typeface="Calibri"/>
                <a:cs typeface="Calibri"/>
              </a:rPr>
              <a:t>time </a:t>
            </a:r>
            <a:r>
              <a:rPr sz="1600" dirty="0">
                <a:latin typeface="Calibri"/>
                <a:cs typeface="Calibri"/>
              </a:rPr>
              <a:t>or </a:t>
            </a:r>
            <a:r>
              <a:rPr sz="1600" spc="-5" dirty="0">
                <a:latin typeface="Calibri"/>
                <a:cs typeface="Calibri"/>
              </a:rPr>
              <a:t>both </a:t>
            </a:r>
            <a:r>
              <a:rPr sz="1600" dirty="0">
                <a:latin typeface="Calibri"/>
                <a:cs typeface="Calibri"/>
              </a:rPr>
              <a:t>in </a:t>
            </a:r>
            <a:r>
              <a:rPr sz="1600" spc="-5" dirty="0">
                <a:latin typeface="Calibri"/>
                <a:cs typeface="Calibri"/>
              </a:rPr>
              <a:t>multiple fashions. </a:t>
            </a:r>
            <a:r>
              <a:rPr sz="1600" spc="-10" dirty="0">
                <a:latin typeface="Calibri"/>
                <a:cs typeface="Calibri"/>
              </a:rPr>
              <a:t>The </a:t>
            </a:r>
            <a:r>
              <a:rPr sz="1600" spc="-5" dirty="0">
                <a:latin typeface="Calibri"/>
                <a:cs typeface="Calibri"/>
              </a:rPr>
              <a:t>related  Icon is also </a:t>
            </a:r>
            <a:r>
              <a:rPr sz="1600" spc="-10" dirty="0">
                <a:latin typeface="Calibri"/>
                <a:cs typeface="Calibri"/>
              </a:rPr>
              <a:t>used </a:t>
            </a:r>
            <a:r>
              <a:rPr sz="1600" dirty="0">
                <a:latin typeface="Calibri"/>
                <a:cs typeface="Calibri"/>
              </a:rPr>
              <a:t>to </a:t>
            </a:r>
            <a:r>
              <a:rPr sz="1600" spc="-5" dirty="0">
                <a:latin typeface="Calibri"/>
                <a:cs typeface="Calibri"/>
              </a:rPr>
              <a:t>indicate a </a:t>
            </a:r>
            <a:r>
              <a:rPr sz="1600" spc="-10" dirty="0">
                <a:latin typeface="Calibri"/>
                <a:cs typeface="Calibri"/>
              </a:rPr>
              <a:t>user </a:t>
            </a:r>
            <a:r>
              <a:rPr sz="1600" dirty="0">
                <a:latin typeface="Calibri"/>
                <a:cs typeface="Calibri"/>
              </a:rPr>
              <a:t>of </a:t>
            </a:r>
            <a:r>
              <a:rPr sz="1600" spc="-5" dirty="0">
                <a:latin typeface="Calibri"/>
                <a:cs typeface="Calibri"/>
              </a:rPr>
              <a:t>what action will be performed </a:t>
            </a:r>
            <a:r>
              <a:rPr sz="1600" dirty="0">
                <a:latin typeface="Calibri"/>
                <a:cs typeface="Calibri"/>
              </a:rPr>
              <a:t>when </a:t>
            </a:r>
            <a:r>
              <a:rPr sz="1600" spc="-5" dirty="0">
                <a:latin typeface="Calibri"/>
                <a:cs typeface="Calibri"/>
              </a:rPr>
              <a:t>icon is  triggered by clicking or by triggering the shortcut. </a:t>
            </a:r>
            <a:r>
              <a:rPr sz="1600" spc="-10" dirty="0">
                <a:latin typeface="Calibri"/>
                <a:cs typeface="Calibri"/>
              </a:rPr>
              <a:t>When </a:t>
            </a:r>
            <a:r>
              <a:rPr sz="1600" spc="-5" dirty="0">
                <a:latin typeface="Calibri"/>
                <a:cs typeface="Calibri"/>
              </a:rPr>
              <a:t>hovered </a:t>
            </a:r>
            <a:r>
              <a:rPr sz="1600" dirty="0">
                <a:latin typeface="Calibri"/>
                <a:cs typeface="Calibri"/>
              </a:rPr>
              <a:t>over </a:t>
            </a:r>
            <a:r>
              <a:rPr sz="1600" spc="-5" dirty="0">
                <a:latin typeface="Calibri"/>
                <a:cs typeface="Calibri"/>
              </a:rPr>
              <a:t>the mouse  we get a glimpse of what the icon is about and a text is displayed inside a status  bar </a:t>
            </a:r>
            <a:r>
              <a:rPr sz="1600" b="1" spc="-5" dirty="0">
                <a:latin typeface="Calibri"/>
                <a:cs typeface="Calibri"/>
              </a:rPr>
              <a:t>“Insert current</a:t>
            </a:r>
            <a:r>
              <a:rPr sz="1600" b="1" dirty="0">
                <a:latin typeface="Calibri"/>
                <a:cs typeface="Calibri"/>
              </a:rPr>
              <a:t> </a:t>
            </a:r>
            <a:r>
              <a:rPr sz="1600" b="1" spc="-5" dirty="0">
                <a:latin typeface="Calibri"/>
                <a:cs typeface="Calibri"/>
              </a:rPr>
              <a:t>date/time”.</a:t>
            </a:r>
            <a:endParaRPr sz="1600" dirty="0">
              <a:latin typeface="Calibri"/>
              <a:cs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21334" y="457200"/>
            <a:ext cx="6856095" cy="39712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57200" y="4553584"/>
            <a:ext cx="6902450" cy="4876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57200" y="9476688"/>
            <a:ext cx="6903720" cy="0"/>
          </a:xfrm>
          <a:custGeom>
            <a:avLst/>
            <a:gdLst/>
            <a:ahLst/>
            <a:cxnLst/>
            <a:rect l="l" t="t" r="r" b="b"/>
            <a:pathLst>
              <a:path w="6903720">
                <a:moveTo>
                  <a:pt x="0" y="0"/>
                </a:moveTo>
                <a:lnTo>
                  <a:pt x="6903466" y="0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470408" y="3124504"/>
            <a:ext cx="6583553" cy="5622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z="357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8. INSERTING DATE AND TIME:</a:t>
            </a:r>
            <a:endParaRPr lang="en-US" sz="3570" b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08508" y="4058946"/>
            <a:ext cx="6519545" cy="7702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52700"/>
              </a:lnSpc>
              <a:spcBef>
                <a:spcPts val="100"/>
              </a:spcBef>
            </a:pPr>
            <a:r>
              <a:rPr sz="1600" spc="-5" dirty="0">
                <a:latin typeface="Calibri"/>
                <a:cs typeface="Calibri"/>
              </a:rPr>
              <a:t>WE </a:t>
            </a:r>
            <a:r>
              <a:rPr sz="1600" spc="-10" dirty="0">
                <a:latin typeface="Calibri"/>
                <a:cs typeface="Calibri"/>
              </a:rPr>
              <a:t>can </a:t>
            </a:r>
            <a:r>
              <a:rPr sz="1600" spc="-5" dirty="0">
                <a:latin typeface="Calibri"/>
                <a:cs typeface="Calibri"/>
              </a:rPr>
              <a:t>see total words that have been </a:t>
            </a:r>
            <a:r>
              <a:rPr sz="1600" dirty="0">
                <a:latin typeface="Calibri"/>
                <a:cs typeface="Calibri"/>
              </a:rPr>
              <a:t>inserted </a:t>
            </a:r>
            <a:r>
              <a:rPr sz="1600" spc="-5" dirty="0">
                <a:latin typeface="Calibri"/>
                <a:cs typeface="Calibri"/>
              </a:rPr>
              <a:t>inside </a:t>
            </a:r>
            <a:r>
              <a:rPr sz="1600" spc="-10" dirty="0">
                <a:latin typeface="Calibri"/>
                <a:cs typeface="Calibri"/>
              </a:rPr>
              <a:t>our document </a:t>
            </a:r>
            <a:r>
              <a:rPr sz="1600" spc="-5" dirty="0">
                <a:latin typeface="Calibri"/>
                <a:cs typeface="Calibri"/>
              </a:rPr>
              <a:t>and total  </a:t>
            </a:r>
            <a:r>
              <a:rPr sz="1600" spc="-10" dirty="0">
                <a:latin typeface="Calibri"/>
                <a:cs typeface="Calibri"/>
              </a:rPr>
              <a:t>symbols </a:t>
            </a:r>
            <a:r>
              <a:rPr sz="1600" spc="-5" dirty="0">
                <a:latin typeface="Calibri"/>
                <a:cs typeface="Calibri"/>
              </a:rPr>
              <a:t>making those words </a:t>
            </a:r>
            <a:r>
              <a:rPr sz="1600" dirty="0">
                <a:latin typeface="Calibri"/>
                <a:cs typeface="Calibri"/>
              </a:rPr>
              <a:t>in </a:t>
            </a:r>
            <a:r>
              <a:rPr sz="1600" spc="-10" dirty="0">
                <a:latin typeface="Calibri"/>
                <a:cs typeface="Calibri"/>
              </a:rPr>
              <a:t>our </a:t>
            </a:r>
            <a:r>
              <a:rPr sz="1600" spc="-5" dirty="0">
                <a:latin typeface="Calibri"/>
                <a:cs typeface="Calibri"/>
              </a:rPr>
              <a:t>document by clicking on the</a:t>
            </a:r>
            <a:r>
              <a:rPr sz="1600" spc="8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Word/Symbol</a:t>
            </a:r>
            <a:endParaRPr sz="1600" dirty="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08508" y="4803420"/>
            <a:ext cx="6717665" cy="15144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52700"/>
              </a:lnSpc>
              <a:spcBef>
                <a:spcPts val="95"/>
              </a:spcBef>
            </a:pPr>
            <a:r>
              <a:rPr sz="1600" spc="-5" dirty="0">
                <a:latin typeface="Calibri"/>
                <a:cs typeface="Calibri"/>
              </a:rPr>
              <a:t>icon from the toolbar or from the menu bar. We </a:t>
            </a:r>
            <a:r>
              <a:rPr sz="1600" spc="-10" dirty="0">
                <a:latin typeface="Calibri"/>
                <a:cs typeface="Calibri"/>
              </a:rPr>
              <a:t>can </a:t>
            </a:r>
            <a:r>
              <a:rPr sz="1600" dirty="0">
                <a:latin typeface="Calibri"/>
                <a:cs typeface="Calibri"/>
              </a:rPr>
              <a:t>also </a:t>
            </a:r>
            <a:r>
              <a:rPr sz="1600" spc="-10" dirty="0">
                <a:latin typeface="Calibri"/>
                <a:cs typeface="Calibri"/>
              </a:rPr>
              <a:t>use </a:t>
            </a:r>
            <a:r>
              <a:rPr sz="1600" b="1" spc="-5" dirty="0">
                <a:latin typeface="Calibri"/>
                <a:cs typeface="Calibri"/>
              </a:rPr>
              <a:t>Ctrl-W </a:t>
            </a:r>
            <a:r>
              <a:rPr sz="1600" spc="-5" dirty="0">
                <a:latin typeface="Calibri"/>
                <a:cs typeface="Calibri"/>
              </a:rPr>
              <a:t>shortcut key  to </a:t>
            </a:r>
            <a:r>
              <a:rPr sz="1600" spc="-10" dirty="0">
                <a:latin typeface="Calibri"/>
                <a:cs typeface="Calibri"/>
              </a:rPr>
              <a:t>open </a:t>
            </a:r>
            <a:r>
              <a:rPr sz="1600" spc="-5" dirty="0">
                <a:latin typeface="Calibri"/>
                <a:cs typeface="Calibri"/>
              </a:rPr>
              <a:t>a dialog </a:t>
            </a:r>
            <a:r>
              <a:rPr sz="1600" dirty="0">
                <a:latin typeface="Calibri"/>
                <a:cs typeface="Calibri"/>
              </a:rPr>
              <a:t>to </a:t>
            </a:r>
            <a:r>
              <a:rPr sz="1600" spc="-10" dirty="0">
                <a:latin typeface="Calibri"/>
                <a:cs typeface="Calibri"/>
              </a:rPr>
              <a:t>see </a:t>
            </a:r>
            <a:r>
              <a:rPr sz="1600" spc="-5" dirty="0">
                <a:latin typeface="Calibri"/>
                <a:cs typeface="Calibri"/>
              </a:rPr>
              <a:t>the live count of words and symbols that have been  placed inside </a:t>
            </a:r>
            <a:r>
              <a:rPr sz="1600" spc="-10" dirty="0">
                <a:latin typeface="Calibri"/>
                <a:cs typeface="Calibri"/>
              </a:rPr>
              <a:t>our </a:t>
            </a:r>
            <a:r>
              <a:rPr sz="1600" spc="-5" dirty="0">
                <a:latin typeface="Calibri"/>
                <a:cs typeface="Calibri"/>
              </a:rPr>
              <a:t>document or the ones that are being placed live. The related  Icon is also </a:t>
            </a:r>
            <a:r>
              <a:rPr sz="1600" spc="-10" dirty="0">
                <a:latin typeface="Calibri"/>
                <a:cs typeface="Calibri"/>
              </a:rPr>
              <a:t>used </a:t>
            </a:r>
            <a:r>
              <a:rPr sz="1600" dirty="0">
                <a:latin typeface="Calibri"/>
                <a:cs typeface="Calibri"/>
              </a:rPr>
              <a:t>to </a:t>
            </a:r>
            <a:r>
              <a:rPr sz="1600" spc="-5" dirty="0">
                <a:latin typeface="Calibri"/>
                <a:cs typeface="Calibri"/>
              </a:rPr>
              <a:t>indicate a </a:t>
            </a:r>
            <a:r>
              <a:rPr sz="1600" spc="-10" dirty="0">
                <a:latin typeface="Calibri"/>
                <a:cs typeface="Calibri"/>
              </a:rPr>
              <a:t>user </a:t>
            </a:r>
            <a:r>
              <a:rPr sz="1600" dirty="0">
                <a:latin typeface="Calibri"/>
                <a:cs typeface="Calibri"/>
              </a:rPr>
              <a:t>of </a:t>
            </a:r>
            <a:r>
              <a:rPr sz="1600" spc="-5" dirty="0">
                <a:latin typeface="Calibri"/>
                <a:cs typeface="Calibri"/>
              </a:rPr>
              <a:t>what action will be performed </a:t>
            </a:r>
            <a:r>
              <a:rPr sz="1600" dirty="0">
                <a:latin typeface="Calibri"/>
                <a:cs typeface="Calibri"/>
              </a:rPr>
              <a:t>when </a:t>
            </a:r>
            <a:r>
              <a:rPr sz="1600" spc="-5" dirty="0">
                <a:latin typeface="Calibri"/>
                <a:cs typeface="Calibri"/>
              </a:rPr>
              <a:t>icon</a:t>
            </a:r>
            <a:r>
              <a:rPr sz="1600" spc="10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is</a:t>
            </a:r>
            <a:endParaRPr sz="1600">
              <a:latin typeface="Calibri"/>
              <a:cs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08508" y="1295400"/>
            <a:ext cx="6711315" cy="11417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52600"/>
              </a:lnSpc>
              <a:spcBef>
                <a:spcPts val="95"/>
              </a:spcBef>
            </a:pPr>
            <a:r>
              <a:rPr sz="1600" spc="-5" dirty="0">
                <a:latin typeface="Calibri"/>
                <a:cs typeface="Calibri"/>
              </a:rPr>
              <a:t>triggered by clicking or by triggering the shortcut. </a:t>
            </a:r>
            <a:r>
              <a:rPr sz="1600" spc="-10" dirty="0">
                <a:latin typeface="Calibri"/>
                <a:cs typeface="Calibri"/>
              </a:rPr>
              <a:t>When </a:t>
            </a:r>
            <a:r>
              <a:rPr sz="1600" spc="-5" dirty="0">
                <a:latin typeface="Calibri"/>
                <a:cs typeface="Calibri"/>
              </a:rPr>
              <a:t>hovered </a:t>
            </a:r>
            <a:r>
              <a:rPr sz="1600" dirty="0">
                <a:latin typeface="Calibri"/>
                <a:cs typeface="Calibri"/>
              </a:rPr>
              <a:t>over </a:t>
            </a:r>
            <a:r>
              <a:rPr sz="1600" spc="-5" dirty="0">
                <a:latin typeface="Calibri"/>
                <a:cs typeface="Calibri"/>
              </a:rPr>
              <a:t>the mouse  we get a glimpse of what the icon is about and a text is displayed inside a status  bar </a:t>
            </a:r>
            <a:r>
              <a:rPr sz="1600" b="1" spc="-5" dirty="0">
                <a:latin typeface="Calibri"/>
                <a:cs typeface="Calibri"/>
              </a:rPr>
              <a:t>“See Word/Symbol</a:t>
            </a:r>
            <a:r>
              <a:rPr sz="1600" b="1" dirty="0">
                <a:latin typeface="Calibri"/>
                <a:cs typeface="Calibri"/>
              </a:rPr>
              <a:t> </a:t>
            </a:r>
            <a:r>
              <a:rPr sz="1600" b="1" spc="-5" dirty="0">
                <a:latin typeface="Calibri"/>
                <a:cs typeface="Calibri"/>
              </a:rPr>
              <a:t>Count”.</a:t>
            </a:r>
            <a:endParaRPr sz="1600" dirty="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21334" y="2561564"/>
            <a:ext cx="6856095" cy="574423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200" y="1447800"/>
            <a:ext cx="6856095" cy="6629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4500" y="304800"/>
            <a:ext cx="6642100" cy="5622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b="1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10. INSERTING</a:t>
            </a:r>
            <a:r>
              <a:rPr b="1" spc="-5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TABLES: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08508" y="914400"/>
            <a:ext cx="6724650" cy="37465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52600"/>
              </a:lnSpc>
              <a:spcBef>
                <a:spcPts val="100"/>
              </a:spcBef>
            </a:pPr>
            <a:r>
              <a:rPr sz="1600" spc="-5" dirty="0">
                <a:latin typeface="Calibri"/>
                <a:cs typeface="Calibri"/>
              </a:rPr>
              <a:t>WE </a:t>
            </a:r>
            <a:r>
              <a:rPr sz="1600" spc="-10" dirty="0">
                <a:latin typeface="Calibri"/>
                <a:cs typeface="Calibri"/>
              </a:rPr>
              <a:t>can </a:t>
            </a:r>
            <a:r>
              <a:rPr sz="1600" spc="-5" dirty="0">
                <a:latin typeface="Calibri"/>
                <a:cs typeface="Calibri"/>
              </a:rPr>
              <a:t>create a table inside </a:t>
            </a:r>
            <a:r>
              <a:rPr sz="1600" spc="-10" dirty="0">
                <a:latin typeface="Calibri"/>
                <a:cs typeface="Calibri"/>
              </a:rPr>
              <a:t>our </a:t>
            </a:r>
            <a:r>
              <a:rPr sz="1600" spc="-5" dirty="0">
                <a:latin typeface="Calibri"/>
                <a:cs typeface="Calibri"/>
              </a:rPr>
              <a:t>document by clicking on the </a:t>
            </a:r>
            <a:r>
              <a:rPr sz="1600" spc="-10" dirty="0">
                <a:latin typeface="Calibri"/>
                <a:cs typeface="Calibri"/>
              </a:rPr>
              <a:t>new </a:t>
            </a:r>
            <a:r>
              <a:rPr sz="1600" spc="-5" dirty="0">
                <a:latin typeface="Calibri"/>
                <a:cs typeface="Calibri"/>
              </a:rPr>
              <a:t>icon from </a:t>
            </a:r>
            <a:r>
              <a:rPr sz="1600" spc="-10" dirty="0">
                <a:latin typeface="Calibri"/>
                <a:cs typeface="Calibri"/>
              </a:rPr>
              <a:t>the  </a:t>
            </a:r>
            <a:r>
              <a:rPr sz="1600" spc="-5" dirty="0">
                <a:latin typeface="Calibri"/>
                <a:cs typeface="Calibri"/>
              </a:rPr>
              <a:t>toolbar or from the menu bar. We can also </a:t>
            </a:r>
            <a:r>
              <a:rPr sz="1600" spc="-10" dirty="0">
                <a:latin typeface="Calibri"/>
                <a:cs typeface="Calibri"/>
              </a:rPr>
              <a:t>use </a:t>
            </a:r>
            <a:r>
              <a:rPr sz="1600" b="1" spc="-5" dirty="0">
                <a:latin typeface="Calibri"/>
                <a:cs typeface="Calibri"/>
              </a:rPr>
              <a:t>Ctrl-T </a:t>
            </a:r>
            <a:r>
              <a:rPr sz="1600" spc="-5" dirty="0">
                <a:latin typeface="Calibri"/>
                <a:cs typeface="Calibri"/>
              </a:rPr>
              <a:t>shortcut key to create a  table inside </a:t>
            </a:r>
            <a:r>
              <a:rPr sz="1600" spc="-10" dirty="0">
                <a:latin typeface="Calibri"/>
                <a:cs typeface="Calibri"/>
              </a:rPr>
              <a:t>our </a:t>
            </a:r>
            <a:r>
              <a:rPr sz="1600" spc="-5" dirty="0">
                <a:latin typeface="Calibri"/>
                <a:cs typeface="Calibri"/>
              </a:rPr>
              <a:t>already </a:t>
            </a:r>
            <a:r>
              <a:rPr sz="1600" spc="-10" dirty="0">
                <a:latin typeface="Calibri"/>
                <a:cs typeface="Calibri"/>
              </a:rPr>
              <a:t>running </a:t>
            </a:r>
            <a:r>
              <a:rPr sz="1600" spc="-5" dirty="0">
                <a:latin typeface="Calibri"/>
                <a:cs typeface="Calibri"/>
              </a:rPr>
              <a:t>document. </a:t>
            </a:r>
            <a:r>
              <a:rPr sz="1600" spc="-10" dirty="0">
                <a:latin typeface="Calibri"/>
                <a:cs typeface="Calibri"/>
              </a:rPr>
              <a:t>When </a:t>
            </a:r>
            <a:r>
              <a:rPr sz="1600" spc="-5" dirty="0">
                <a:latin typeface="Calibri"/>
                <a:cs typeface="Calibri"/>
              </a:rPr>
              <a:t>we </a:t>
            </a:r>
            <a:r>
              <a:rPr sz="1600" dirty="0">
                <a:latin typeface="Calibri"/>
                <a:cs typeface="Calibri"/>
              </a:rPr>
              <a:t>trigger </a:t>
            </a:r>
            <a:r>
              <a:rPr sz="1600" spc="-5" dirty="0">
                <a:latin typeface="Calibri"/>
                <a:cs typeface="Calibri"/>
              </a:rPr>
              <a:t>the table function  inside </a:t>
            </a:r>
            <a:r>
              <a:rPr sz="1600" spc="-10" dirty="0">
                <a:latin typeface="Calibri"/>
                <a:cs typeface="Calibri"/>
              </a:rPr>
              <a:t>our </a:t>
            </a:r>
            <a:r>
              <a:rPr sz="1600" spc="-5" dirty="0">
                <a:latin typeface="Calibri"/>
                <a:cs typeface="Calibri"/>
              </a:rPr>
              <a:t>document a dialog appears comprises of information realted to  inserting a table </a:t>
            </a:r>
            <a:r>
              <a:rPr sz="1600" spc="-10" dirty="0">
                <a:latin typeface="Calibri"/>
                <a:cs typeface="Calibri"/>
              </a:rPr>
              <a:t>such </a:t>
            </a:r>
            <a:r>
              <a:rPr sz="1600" spc="-5" dirty="0">
                <a:latin typeface="Calibri"/>
                <a:cs typeface="Calibri"/>
              </a:rPr>
              <a:t>as (Number of </a:t>
            </a:r>
            <a:r>
              <a:rPr sz="1600" spc="-10" dirty="0">
                <a:latin typeface="Calibri"/>
                <a:cs typeface="Calibri"/>
              </a:rPr>
              <a:t>rows </a:t>
            </a:r>
            <a:r>
              <a:rPr sz="1600" spc="-5" dirty="0">
                <a:latin typeface="Calibri"/>
                <a:cs typeface="Calibri"/>
              </a:rPr>
              <a:t>to insert, </a:t>
            </a:r>
            <a:r>
              <a:rPr sz="1600" dirty="0">
                <a:latin typeface="Calibri"/>
                <a:cs typeface="Calibri"/>
              </a:rPr>
              <a:t>Number </a:t>
            </a:r>
            <a:r>
              <a:rPr sz="1600" spc="-5" dirty="0">
                <a:latin typeface="Calibri"/>
                <a:cs typeface="Calibri"/>
              </a:rPr>
              <a:t>of columns </a:t>
            </a:r>
            <a:r>
              <a:rPr sz="1600" dirty="0">
                <a:latin typeface="Calibri"/>
                <a:cs typeface="Calibri"/>
              </a:rPr>
              <a:t>to </a:t>
            </a:r>
            <a:r>
              <a:rPr sz="1600" spc="-5" dirty="0">
                <a:latin typeface="Calibri"/>
                <a:cs typeface="Calibri"/>
              </a:rPr>
              <a:t>insert,  </a:t>
            </a:r>
            <a:r>
              <a:rPr sz="1600" spc="-10" dirty="0">
                <a:latin typeface="Calibri"/>
                <a:cs typeface="Calibri"/>
              </a:rPr>
              <a:t>Cell </a:t>
            </a:r>
            <a:r>
              <a:rPr sz="1600" spc="-5" dirty="0">
                <a:latin typeface="Calibri"/>
                <a:cs typeface="Calibri"/>
              </a:rPr>
              <a:t>padding in points and Cell spacing). The related </a:t>
            </a:r>
            <a:r>
              <a:rPr sz="1600" dirty="0">
                <a:latin typeface="Calibri"/>
                <a:cs typeface="Calibri"/>
              </a:rPr>
              <a:t>Icon is </a:t>
            </a:r>
            <a:r>
              <a:rPr sz="1600" spc="-5" dirty="0">
                <a:latin typeface="Calibri"/>
                <a:cs typeface="Calibri"/>
              </a:rPr>
              <a:t>also </a:t>
            </a:r>
            <a:r>
              <a:rPr sz="1600" spc="-10" dirty="0">
                <a:latin typeface="Calibri"/>
                <a:cs typeface="Calibri"/>
              </a:rPr>
              <a:t>used </a:t>
            </a:r>
            <a:r>
              <a:rPr sz="1600" spc="-5" dirty="0">
                <a:latin typeface="Calibri"/>
                <a:cs typeface="Calibri"/>
              </a:rPr>
              <a:t>to </a:t>
            </a:r>
            <a:r>
              <a:rPr sz="1600" dirty="0">
                <a:latin typeface="Calibri"/>
                <a:cs typeface="Calibri"/>
              </a:rPr>
              <a:t>indicate </a:t>
            </a:r>
            <a:r>
              <a:rPr sz="1600" spc="-5" dirty="0">
                <a:latin typeface="Calibri"/>
                <a:cs typeface="Calibri"/>
              </a:rPr>
              <a:t>a  </a:t>
            </a:r>
            <a:r>
              <a:rPr sz="1600" spc="-10" dirty="0">
                <a:latin typeface="Calibri"/>
                <a:cs typeface="Calibri"/>
              </a:rPr>
              <a:t>user </a:t>
            </a:r>
            <a:r>
              <a:rPr sz="1600" spc="-5" dirty="0">
                <a:latin typeface="Calibri"/>
                <a:cs typeface="Calibri"/>
              </a:rPr>
              <a:t>of what action will be performed when icon is triggered </a:t>
            </a:r>
            <a:r>
              <a:rPr sz="1600" dirty="0">
                <a:latin typeface="Calibri"/>
                <a:cs typeface="Calibri"/>
              </a:rPr>
              <a:t>by </a:t>
            </a:r>
            <a:r>
              <a:rPr sz="1600" spc="-5" dirty="0">
                <a:latin typeface="Calibri"/>
                <a:cs typeface="Calibri"/>
              </a:rPr>
              <a:t>clicking </a:t>
            </a:r>
            <a:r>
              <a:rPr sz="1600" dirty="0">
                <a:latin typeface="Calibri"/>
                <a:cs typeface="Calibri"/>
              </a:rPr>
              <a:t>or </a:t>
            </a:r>
            <a:r>
              <a:rPr sz="1600" spc="-10" dirty="0">
                <a:latin typeface="Calibri"/>
                <a:cs typeface="Calibri"/>
              </a:rPr>
              <a:t>by  </a:t>
            </a:r>
            <a:r>
              <a:rPr sz="1600" spc="-5" dirty="0">
                <a:latin typeface="Calibri"/>
                <a:cs typeface="Calibri"/>
              </a:rPr>
              <a:t>triggering the shortcut. </a:t>
            </a:r>
            <a:r>
              <a:rPr sz="1600" spc="-10" dirty="0">
                <a:latin typeface="Calibri"/>
                <a:cs typeface="Calibri"/>
              </a:rPr>
              <a:t>When </a:t>
            </a:r>
            <a:r>
              <a:rPr sz="1600" spc="-5" dirty="0">
                <a:latin typeface="Calibri"/>
                <a:cs typeface="Calibri"/>
              </a:rPr>
              <a:t>hovered over the </a:t>
            </a:r>
            <a:r>
              <a:rPr sz="1600" spc="-10" dirty="0">
                <a:latin typeface="Calibri"/>
                <a:cs typeface="Calibri"/>
              </a:rPr>
              <a:t>mouse </a:t>
            </a:r>
            <a:r>
              <a:rPr sz="1600" spc="-5" dirty="0">
                <a:latin typeface="Calibri"/>
                <a:cs typeface="Calibri"/>
              </a:rPr>
              <a:t>we get a glimpse of what  the icon is about and a text is displayed inside a status bar </a:t>
            </a:r>
            <a:r>
              <a:rPr sz="1600" b="1" spc="-5" dirty="0">
                <a:latin typeface="Calibri"/>
                <a:cs typeface="Calibri"/>
              </a:rPr>
              <a:t>“Insert a table in a  document”.</a:t>
            </a:r>
            <a:endParaRPr sz="1600" dirty="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57200" y="4765675"/>
            <a:ext cx="6845934" cy="46196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21334" y="457200"/>
            <a:ext cx="6853555" cy="47320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57200" y="5312409"/>
            <a:ext cx="6903720" cy="40690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57200" y="9427921"/>
            <a:ext cx="6904990" cy="0"/>
          </a:xfrm>
          <a:custGeom>
            <a:avLst/>
            <a:gdLst/>
            <a:ahLst/>
            <a:cxnLst/>
            <a:rect l="l" t="t" r="r" b="b"/>
            <a:pathLst>
              <a:path w="6904990">
                <a:moveTo>
                  <a:pt x="0" y="0"/>
                </a:moveTo>
                <a:lnTo>
                  <a:pt x="6904990" y="0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4500" y="396059"/>
            <a:ext cx="6642100" cy="5622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b="1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11. INSERTING</a:t>
            </a:r>
            <a:r>
              <a:rPr b="1" spc="-3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b="1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IMAGES: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08508" y="914400"/>
            <a:ext cx="6724015" cy="3002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52600"/>
              </a:lnSpc>
              <a:spcBef>
                <a:spcPts val="100"/>
              </a:spcBef>
            </a:pPr>
            <a:r>
              <a:rPr sz="1600" spc="-5" dirty="0">
                <a:latin typeface="Calibri"/>
                <a:cs typeface="Calibri"/>
              </a:rPr>
              <a:t>WE </a:t>
            </a:r>
            <a:r>
              <a:rPr sz="1600" spc="-10" dirty="0">
                <a:latin typeface="Calibri"/>
                <a:cs typeface="Calibri"/>
              </a:rPr>
              <a:t>can </a:t>
            </a:r>
            <a:r>
              <a:rPr sz="1600" spc="-5" dirty="0">
                <a:latin typeface="Calibri"/>
                <a:cs typeface="Calibri"/>
              </a:rPr>
              <a:t>insert </a:t>
            </a:r>
            <a:r>
              <a:rPr sz="1600" dirty="0">
                <a:latin typeface="Calibri"/>
                <a:cs typeface="Calibri"/>
              </a:rPr>
              <a:t>images </a:t>
            </a:r>
            <a:r>
              <a:rPr sz="1600" spc="-5" dirty="0">
                <a:latin typeface="Calibri"/>
                <a:cs typeface="Calibri"/>
              </a:rPr>
              <a:t>or multiple images inside </a:t>
            </a:r>
            <a:r>
              <a:rPr sz="1600" spc="-10" dirty="0">
                <a:latin typeface="Calibri"/>
                <a:cs typeface="Calibri"/>
              </a:rPr>
              <a:t>our </a:t>
            </a:r>
            <a:r>
              <a:rPr sz="1600" spc="-5" dirty="0">
                <a:latin typeface="Calibri"/>
                <a:cs typeface="Calibri"/>
              </a:rPr>
              <a:t>document </a:t>
            </a:r>
            <a:r>
              <a:rPr sz="1600" dirty="0">
                <a:latin typeface="Calibri"/>
                <a:cs typeface="Calibri"/>
              </a:rPr>
              <a:t>by </a:t>
            </a:r>
            <a:r>
              <a:rPr sz="1600" spc="-5" dirty="0">
                <a:latin typeface="Calibri"/>
                <a:cs typeface="Calibri"/>
              </a:rPr>
              <a:t>clicking on </a:t>
            </a:r>
            <a:r>
              <a:rPr sz="1600" spc="-10" dirty="0">
                <a:latin typeface="Calibri"/>
                <a:cs typeface="Calibri"/>
              </a:rPr>
              <a:t>the  Insert </a:t>
            </a:r>
            <a:r>
              <a:rPr sz="1600" spc="-5" dirty="0">
                <a:latin typeface="Calibri"/>
                <a:cs typeface="Calibri"/>
              </a:rPr>
              <a:t>Image icon from </a:t>
            </a:r>
            <a:r>
              <a:rPr sz="1600" dirty="0">
                <a:latin typeface="Calibri"/>
                <a:cs typeface="Calibri"/>
              </a:rPr>
              <a:t>the </a:t>
            </a:r>
            <a:r>
              <a:rPr sz="1600" spc="-5" dirty="0">
                <a:latin typeface="Calibri"/>
                <a:cs typeface="Calibri"/>
              </a:rPr>
              <a:t>toolbar </a:t>
            </a:r>
            <a:r>
              <a:rPr sz="1600" dirty="0">
                <a:latin typeface="Calibri"/>
                <a:cs typeface="Calibri"/>
              </a:rPr>
              <a:t>or </a:t>
            </a:r>
            <a:r>
              <a:rPr sz="1600" spc="-10" dirty="0">
                <a:latin typeface="Calibri"/>
                <a:cs typeface="Calibri"/>
              </a:rPr>
              <a:t>from </a:t>
            </a:r>
            <a:r>
              <a:rPr sz="1600" spc="-5" dirty="0">
                <a:latin typeface="Calibri"/>
                <a:cs typeface="Calibri"/>
              </a:rPr>
              <a:t>the menu bar. </a:t>
            </a:r>
            <a:r>
              <a:rPr sz="1600" spc="-10" dirty="0">
                <a:latin typeface="Calibri"/>
                <a:cs typeface="Calibri"/>
              </a:rPr>
              <a:t>We </a:t>
            </a:r>
            <a:r>
              <a:rPr sz="1600" spc="5" dirty="0">
                <a:latin typeface="Calibri"/>
                <a:cs typeface="Calibri"/>
              </a:rPr>
              <a:t>can </a:t>
            </a:r>
            <a:r>
              <a:rPr sz="1600" spc="-5" dirty="0">
                <a:latin typeface="Calibri"/>
                <a:cs typeface="Calibri"/>
              </a:rPr>
              <a:t>also use </a:t>
            </a:r>
            <a:r>
              <a:rPr sz="1600" b="1" spc="-5" dirty="0">
                <a:latin typeface="Calibri"/>
                <a:cs typeface="Calibri"/>
              </a:rPr>
              <a:t>Ctrl-I  </a:t>
            </a:r>
            <a:r>
              <a:rPr sz="1600" spc="-10" dirty="0">
                <a:latin typeface="Calibri"/>
                <a:cs typeface="Calibri"/>
              </a:rPr>
              <a:t>shortcut key </a:t>
            </a:r>
            <a:r>
              <a:rPr sz="1600" spc="-5" dirty="0">
                <a:latin typeface="Calibri"/>
                <a:cs typeface="Calibri"/>
              </a:rPr>
              <a:t>to </a:t>
            </a:r>
            <a:r>
              <a:rPr sz="1600" spc="-10" dirty="0">
                <a:latin typeface="Calibri"/>
                <a:cs typeface="Calibri"/>
              </a:rPr>
              <a:t>insert </a:t>
            </a:r>
            <a:r>
              <a:rPr sz="1600" spc="-5" dirty="0">
                <a:latin typeface="Calibri"/>
                <a:cs typeface="Calibri"/>
              </a:rPr>
              <a:t>an image. A file </a:t>
            </a:r>
            <a:r>
              <a:rPr sz="1600" spc="-10" dirty="0">
                <a:latin typeface="Calibri"/>
                <a:cs typeface="Calibri"/>
              </a:rPr>
              <a:t>open </a:t>
            </a:r>
            <a:r>
              <a:rPr sz="1600" spc="-5" dirty="0">
                <a:latin typeface="Calibri"/>
                <a:cs typeface="Calibri"/>
              </a:rPr>
              <a:t>dialog will appear and </a:t>
            </a:r>
            <a:r>
              <a:rPr sz="1600" dirty="0">
                <a:latin typeface="Calibri"/>
                <a:cs typeface="Calibri"/>
              </a:rPr>
              <a:t>we </a:t>
            </a:r>
            <a:r>
              <a:rPr sz="1600" spc="-10" dirty="0">
                <a:latin typeface="Calibri"/>
                <a:cs typeface="Calibri"/>
              </a:rPr>
              <a:t>can </a:t>
            </a:r>
            <a:r>
              <a:rPr sz="1600" spc="-5" dirty="0">
                <a:latin typeface="Calibri"/>
                <a:cs typeface="Calibri"/>
              </a:rPr>
              <a:t>explore  the images to insert. An image can </a:t>
            </a:r>
            <a:r>
              <a:rPr sz="1600" spc="5" dirty="0">
                <a:latin typeface="Calibri"/>
                <a:cs typeface="Calibri"/>
              </a:rPr>
              <a:t>be </a:t>
            </a:r>
            <a:r>
              <a:rPr sz="1600" spc="-5" dirty="0">
                <a:latin typeface="Calibri"/>
                <a:cs typeface="Calibri"/>
              </a:rPr>
              <a:t>of types (png, jpeg, </a:t>
            </a:r>
            <a:r>
              <a:rPr sz="1600" dirty="0">
                <a:latin typeface="Calibri"/>
                <a:cs typeface="Calibri"/>
              </a:rPr>
              <a:t>gif, </a:t>
            </a:r>
            <a:r>
              <a:rPr sz="1600" spc="-10" dirty="0">
                <a:latin typeface="Calibri"/>
                <a:cs typeface="Calibri"/>
              </a:rPr>
              <a:t>bump, </a:t>
            </a:r>
            <a:r>
              <a:rPr sz="1600" spc="-5" dirty="0">
                <a:latin typeface="Calibri"/>
                <a:cs typeface="Calibri"/>
              </a:rPr>
              <a:t>etc). </a:t>
            </a:r>
            <a:r>
              <a:rPr sz="1600" spc="-10" dirty="0">
                <a:latin typeface="Calibri"/>
                <a:cs typeface="Calibri"/>
              </a:rPr>
              <a:t>The  </a:t>
            </a:r>
            <a:r>
              <a:rPr sz="1600" spc="-5" dirty="0">
                <a:latin typeface="Calibri"/>
                <a:cs typeface="Calibri"/>
              </a:rPr>
              <a:t>related Icon </a:t>
            </a:r>
            <a:r>
              <a:rPr sz="1600" dirty="0">
                <a:latin typeface="Calibri"/>
                <a:cs typeface="Calibri"/>
              </a:rPr>
              <a:t>is </a:t>
            </a:r>
            <a:r>
              <a:rPr sz="1600" spc="-5" dirty="0">
                <a:latin typeface="Calibri"/>
                <a:cs typeface="Calibri"/>
              </a:rPr>
              <a:t>also </a:t>
            </a:r>
            <a:r>
              <a:rPr sz="1600" spc="-10" dirty="0">
                <a:latin typeface="Calibri"/>
                <a:cs typeface="Calibri"/>
              </a:rPr>
              <a:t>used </a:t>
            </a:r>
            <a:r>
              <a:rPr sz="1600" spc="-5" dirty="0">
                <a:latin typeface="Calibri"/>
                <a:cs typeface="Calibri"/>
              </a:rPr>
              <a:t>to indicate a </a:t>
            </a:r>
            <a:r>
              <a:rPr sz="1600" spc="-10" dirty="0">
                <a:latin typeface="Calibri"/>
                <a:cs typeface="Calibri"/>
              </a:rPr>
              <a:t>user </a:t>
            </a:r>
            <a:r>
              <a:rPr sz="1600" spc="-5" dirty="0">
                <a:latin typeface="Calibri"/>
                <a:cs typeface="Calibri"/>
              </a:rPr>
              <a:t>of what action will be </a:t>
            </a:r>
            <a:r>
              <a:rPr sz="1600" dirty="0">
                <a:latin typeface="Calibri"/>
                <a:cs typeface="Calibri"/>
              </a:rPr>
              <a:t>performed  </a:t>
            </a:r>
            <a:r>
              <a:rPr sz="1600" spc="-5" dirty="0">
                <a:latin typeface="Calibri"/>
                <a:cs typeface="Calibri"/>
              </a:rPr>
              <a:t>when icon </a:t>
            </a:r>
            <a:r>
              <a:rPr sz="1600" dirty="0">
                <a:latin typeface="Calibri"/>
                <a:cs typeface="Calibri"/>
              </a:rPr>
              <a:t>is </a:t>
            </a:r>
            <a:r>
              <a:rPr sz="1600" spc="-5" dirty="0">
                <a:latin typeface="Calibri"/>
                <a:cs typeface="Calibri"/>
              </a:rPr>
              <a:t>triggered by clicking </a:t>
            </a:r>
            <a:r>
              <a:rPr sz="1600" dirty="0">
                <a:latin typeface="Calibri"/>
                <a:cs typeface="Calibri"/>
              </a:rPr>
              <a:t>or by </a:t>
            </a:r>
            <a:r>
              <a:rPr sz="1600" spc="-5" dirty="0">
                <a:latin typeface="Calibri"/>
                <a:cs typeface="Calibri"/>
              </a:rPr>
              <a:t>triggering the shortcut. </a:t>
            </a:r>
            <a:r>
              <a:rPr sz="1600" spc="-10" dirty="0">
                <a:latin typeface="Calibri"/>
                <a:cs typeface="Calibri"/>
              </a:rPr>
              <a:t>When </a:t>
            </a:r>
            <a:r>
              <a:rPr sz="1600" spc="-5" dirty="0">
                <a:latin typeface="Calibri"/>
                <a:cs typeface="Calibri"/>
              </a:rPr>
              <a:t>hovered  </a:t>
            </a:r>
            <a:r>
              <a:rPr sz="1600" spc="-10" dirty="0">
                <a:latin typeface="Calibri"/>
                <a:cs typeface="Calibri"/>
              </a:rPr>
              <a:t>over </a:t>
            </a:r>
            <a:r>
              <a:rPr sz="1600" spc="-5" dirty="0">
                <a:latin typeface="Calibri"/>
                <a:cs typeface="Calibri"/>
              </a:rPr>
              <a:t>the </a:t>
            </a:r>
            <a:r>
              <a:rPr sz="1600" spc="-10" dirty="0">
                <a:latin typeface="Calibri"/>
                <a:cs typeface="Calibri"/>
              </a:rPr>
              <a:t>mouse </a:t>
            </a:r>
            <a:r>
              <a:rPr sz="1600" dirty="0">
                <a:latin typeface="Calibri"/>
                <a:cs typeface="Calibri"/>
              </a:rPr>
              <a:t>we </a:t>
            </a:r>
            <a:r>
              <a:rPr sz="1600" spc="-5" dirty="0">
                <a:latin typeface="Calibri"/>
                <a:cs typeface="Calibri"/>
              </a:rPr>
              <a:t>get a glimpse </a:t>
            </a:r>
            <a:r>
              <a:rPr sz="1600" spc="-10" dirty="0">
                <a:latin typeface="Calibri"/>
                <a:cs typeface="Calibri"/>
              </a:rPr>
              <a:t>of </a:t>
            </a:r>
            <a:r>
              <a:rPr sz="1600" spc="-5" dirty="0">
                <a:latin typeface="Calibri"/>
                <a:cs typeface="Calibri"/>
              </a:rPr>
              <a:t>what the icon is about and a text is displayed  inside a status bar </a:t>
            </a:r>
            <a:r>
              <a:rPr sz="1600" b="1" spc="-5" dirty="0">
                <a:latin typeface="Calibri"/>
                <a:cs typeface="Calibri"/>
              </a:rPr>
              <a:t>“Insert</a:t>
            </a:r>
            <a:r>
              <a:rPr sz="1600" b="1" spc="10" dirty="0">
                <a:latin typeface="Calibri"/>
                <a:cs typeface="Calibri"/>
              </a:rPr>
              <a:t> </a:t>
            </a:r>
            <a:r>
              <a:rPr sz="1600" b="1" spc="-5" dirty="0">
                <a:latin typeface="Calibri"/>
                <a:cs typeface="Calibri"/>
              </a:rPr>
              <a:t>Image”.</a:t>
            </a:r>
            <a:endParaRPr sz="1600" dirty="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21334" y="4182745"/>
            <a:ext cx="6856095" cy="54495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21334" y="455930"/>
            <a:ext cx="6856095" cy="43230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21334" y="4904104"/>
            <a:ext cx="6856095" cy="463740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37108" y="228600"/>
            <a:ext cx="6434455" cy="9747925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342900" marR="125730" indent="-342900">
              <a:lnSpc>
                <a:spcPct val="116900"/>
              </a:lnSpc>
              <a:buFont typeface="Wingdings" panose="05000000000000000000" pitchFamily="2" charset="2"/>
              <a:buChar char="v"/>
              <a:tabLst>
                <a:tab pos="470534" algn="l"/>
              </a:tabLst>
            </a:pPr>
            <a:r>
              <a:rPr lang="en-US" sz="2000" spc="-5" dirty="0">
                <a:latin typeface="Calibri"/>
                <a:cs typeface="Calibri"/>
              </a:rPr>
              <a:t>There will be a caret and a </a:t>
            </a:r>
            <a:r>
              <a:rPr lang="en-US" sz="2000" spc="-10" dirty="0">
                <a:latin typeface="Calibri"/>
                <a:cs typeface="Calibri"/>
              </a:rPr>
              <a:t>selection. </a:t>
            </a:r>
            <a:r>
              <a:rPr lang="en-US" sz="2000" spc="-5" dirty="0">
                <a:latin typeface="Calibri"/>
                <a:cs typeface="Calibri"/>
              </a:rPr>
              <a:t>Words should also be selectable with  a double click.</a:t>
            </a:r>
            <a:endParaRPr lang="en-US" sz="2000" dirty="0">
              <a:latin typeface="Calibri"/>
              <a:cs typeface="Calibri"/>
            </a:endParaRPr>
          </a:p>
          <a:p>
            <a:pPr marL="342900" marR="313690" indent="-342900">
              <a:lnSpc>
                <a:spcPct val="117000"/>
              </a:lnSpc>
              <a:spcBef>
                <a:spcPts val="10"/>
              </a:spcBef>
              <a:buFont typeface="Wingdings" panose="05000000000000000000" pitchFamily="2" charset="2"/>
              <a:buChar char="v"/>
              <a:tabLst>
                <a:tab pos="470534" algn="l"/>
              </a:tabLst>
            </a:pPr>
            <a:r>
              <a:rPr lang="en-US" sz="2000" spc="-5" dirty="0">
                <a:latin typeface="Calibri"/>
                <a:cs typeface="Calibri"/>
              </a:rPr>
              <a:t>The user should </a:t>
            </a:r>
            <a:r>
              <a:rPr lang="en-US" sz="2000" dirty="0">
                <a:latin typeface="Calibri"/>
                <a:cs typeface="Calibri"/>
              </a:rPr>
              <a:t>be </a:t>
            </a:r>
            <a:r>
              <a:rPr lang="en-US" sz="2000" spc="-5" dirty="0">
                <a:latin typeface="Calibri"/>
                <a:cs typeface="Calibri"/>
              </a:rPr>
              <a:t>able to </a:t>
            </a:r>
            <a:r>
              <a:rPr lang="en-US" sz="2000" spc="-10" dirty="0">
                <a:latin typeface="Calibri"/>
                <a:cs typeface="Calibri"/>
              </a:rPr>
              <a:t>use </a:t>
            </a:r>
            <a:r>
              <a:rPr lang="en-US" sz="2000" spc="-5" dirty="0">
                <a:latin typeface="Calibri"/>
                <a:cs typeface="Calibri"/>
              </a:rPr>
              <a:t>Artificial Intelligence and Deep Learning  Algorithms to recognize </a:t>
            </a:r>
            <a:r>
              <a:rPr lang="en-US" sz="2000" spc="-10" dirty="0">
                <a:latin typeface="Calibri"/>
                <a:cs typeface="Calibri"/>
              </a:rPr>
              <a:t>speech </a:t>
            </a:r>
            <a:r>
              <a:rPr lang="en-US" sz="2000" spc="-5" dirty="0">
                <a:latin typeface="Calibri"/>
                <a:cs typeface="Calibri"/>
              </a:rPr>
              <a:t>directly </a:t>
            </a:r>
            <a:r>
              <a:rPr lang="en-US" sz="2000" spc="-10" dirty="0">
                <a:latin typeface="Calibri"/>
                <a:cs typeface="Calibri"/>
              </a:rPr>
              <a:t>from </a:t>
            </a:r>
            <a:r>
              <a:rPr lang="en-US" sz="2000" spc="-5" dirty="0">
                <a:latin typeface="Calibri"/>
                <a:cs typeface="Calibri"/>
              </a:rPr>
              <a:t>microphone and convert it  into</a:t>
            </a:r>
            <a:r>
              <a:rPr lang="en-US" sz="2000" spc="-10" dirty="0">
                <a:latin typeface="Calibri"/>
                <a:cs typeface="Calibri"/>
              </a:rPr>
              <a:t> </a:t>
            </a:r>
            <a:r>
              <a:rPr lang="en-US" sz="2000" dirty="0">
                <a:latin typeface="Calibri"/>
                <a:cs typeface="Calibri"/>
              </a:rPr>
              <a:t>text.</a:t>
            </a:r>
          </a:p>
          <a:p>
            <a:pPr marL="342900" indent="-342900">
              <a:lnSpc>
                <a:spcPct val="100000"/>
              </a:lnSpc>
              <a:spcBef>
                <a:spcPts val="325"/>
              </a:spcBef>
              <a:buFont typeface="Wingdings" panose="05000000000000000000" pitchFamily="2" charset="2"/>
              <a:buChar char="v"/>
              <a:tabLst>
                <a:tab pos="470534" algn="l"/>
              </a:tabLst>
            </a:pPr>
            <a:r>
              <a:rPr lang="en-US" sz="2000" spc="-5" dirty="0">
                <a:latin typeface="Calibri"/>
                <a:cs typeface="Calibri"/>
              </a:rPr>
              <a:t>The user will be able to</a:t>
            </a:r>
            <a:r>
              <a:rPr lang="en-US" sz="2000" spc="10" dirty="0">
                <a:latin typeface="Calibri"/>
                <a:cs typeface="Calibri"/>
              </a:rPr>
              <a:t> </a:t>
            </a:r>
            <a:r>
              <a:rPr lang="en-US" sz="2000" spc="-5" dirty="0">
                <a:latin typeface="Calibri"/>
                <a:cs typeface="Calibri"/>
              </a:rPr>
              <a:t>scroll.</a:t>
            </a:r>
            <a:endParaRPr lang="en-US" sz="2000" dirty="0">
              <a:latin typeface="Calibri"/>
              <a:cs typeface="Calibri"/>
            </a:endParaRPr>
          </a:p>
          <a:p>
            <a:pPr marL="342900" marR="5080" indent="-342900">
              <a:lnSpc>
                <a:spcPts val="2260"/>
              </a:lnSpc>
              <a:spcBef>
                <a:spcPts val="114"/>
              </a:spcBef>
              <a:buFont typeface="Wingdings" panose="05000000000000000000" pitchFamily="2" charset="2"/>
              <a:buChar char="v"/>
              <a:tabLst>
                <a:tab pos="470534" algn="l"/>
              </a:tabLst>
            </a:pPr>
            <a:r>
              <a:rPr lang="en-US" sz="2000" spc="-5" dirty="0">
                <a:latin typeface="Calibri"/>
                <a:cs typeface="Calibri"/>
              </a:rPr>
              <a:t>The user will be able to change </a:t>
            </a:r>
            <a:r>
              <a:rPr lang="en-US" sz="2000" spc="-10" dirty="0">
                <a:latin typeface="Calibri"/>
                <a:cs typeface="Calibri"/>
              </a:rPr>
              <a:t>font </a:t>
            </a:r>
            <a:r>
              <a:rPr lang="en-US" sz="2000" spc="-5" dirty="0">
                <a:latin typeface="Calibri"/>
                <a:cs typeface="Calibri"/>
              </a:rPr>
              <a:t>sizes and different fonts </a:t>
            </a:r>
            <a:r>
              <a:rPr lang="en-US" sz="2000" spc="-10" dirty="0">
                <a:latin typeface="Calibri"/>
                <a:cs typeface="Calibri"/>
              </a:rPr>
              <a:t>from </a:t>
            </a:r>
            <a:r>
              <a:rPr lang="en-US" sz="2000" spc="-5" dirty="0">
                <a:latin typeface="Calibri"/>
                <a:cs typeface="Calibri"/>
              </a:rPr>
              <a:t>variety </a:t>
            </a:r>
            <a:r>
              <a:rPr lang="en-US" sz="2000" spc="-10" dirty="0">
                <a:latin typeface="Calibri"/>
                <a:cs typeface="Calibri"/>
              </a:rPr>
              <a:t>of  </a:t>
            </a:r>
            <a:r>
              <a:rPr lang="en-US" sz="2000" spc="-5" dirty="0">
                <a:latin typeface="Calibri"/>
                <a:cs typeface="Calibri"/>
              </a:rPr>
              <a:t>fonts</a:t>
            </a:r>
            <a:r>
              <a:rPr lang="en-US" sz="2000" spc="-10" dirty="0">
                <a:latin typeface="Calibri"/>
                <a:cs typeface="Calibri"/>
              </a:rPr>
              <a:t> </a:t>
            </a:r>
            <a:r>
              <a:rPr lang="en-US" sz="2000" spc="-5" dirty="0">
                <a:latin typeface="Calibri"/>
                <a:cs typeface="Calibri"/>
              </a:rPr>
              <a:t>available.</a:t>
            </a:r>
            <a:endParaRPr lang="en-US" sz="2000" dirty="0">
              <a:latin typeface="Calibri"/>
              <a:cs typeface="Calibri"/>
            </a:endParaRPr>
          </a:p>
          <a:p>
            <a:pPr marL="342900" indent="-342900">
              <a:lnSpc>
                <a:spcPct val="100000"/>
              </a:lnSpc>
              <a:spcBef>
                <a:spcPts val="190"/>
              </a:spcBef>
              <a:buFont typeface="Wingdings" panose="05000000000000000000" pitchFamily="2" charset="2"/>
              <a:buChar char="v"/>
            </a:pPr>
            <a:r>
              <a:rPr lang="en-US" sz="2000" spc="-5" dirty="0">
                <a:latin typeface="Calibri"/>
                <a:cs typeface="Calibri"/>
              </a:rPr>
              <a:t>The user will be able to make multiple instances of the </a:t>
            </a:r>
            <a:r>
              <a:rPr lang="en-US" sz="2000" spc="-10" dirty="0">
                <a:latin typeface="Calibri"/>
                <a:cs typeface="Calibri"/>
              </a:rPr>
              <a:t>same </a:t>
            </a:r>
            <a:r>
              <a:rPr lang="en-US" sz="2000" spc="-5" dirty="0">
                <a:latin typeface="Calibri"/>
                <a:cs typeface="Calibri"/>
              </a:rPr>
              <a:t>file and</a:t>
            </a:r>
            <a:r>
              <a:rPr lang="en-US" sz="2000" spc="90" dirty="0">
                <a:latin typeface="Calibri"/>
                <a:cs typeface="Calibri"/>
              </a:rPr>
              <a:t> </a:t>
            </a:r>
            <a:r>
              <a:rPr lang="en-US" sz="2000" dirty="0">
                <a:latin typeface="Calibri"/>
                <a:cs typeface="Calibri"/>
              </a:rPr>
              <a:t>work</a:t>
            </a:r>
            <a:r>
              <a:rPr lang="en-US" sz="2000" spc="-5" dirty="0">
                <a:latin typeface="Calibri"/>
                <a:cs typeface="Calibri"/>
              </a:rPr>
              <a:t> on multiple files.</a:t>
            </a:r>
            <a:endParaRPr lang="en-US" sz="2000" dirty="0">
              <a:latin typeface="Calibri"/>
              <a:cs typeface="Calibri"/>
            </a:endParaRPr>
          </a:p>
          <a:p>
            <a:pPr marL="241300" marR="335915" indent="-229235">
              <a:lnSpc>
                <a:spcPts val="2250"/>
              </a:lnSpc>
              <a:spcBef>
                <a:spcPts val="120"/>
              </a:spcBef>
              <a:buFont typeface="Wingdings"/>
              <a:buChar char=""/>
              <a:tabLst>
                <a:tab pos="241935" algn="l"/>
              </a:tabLst>
            </a:pPr>
            <a:r>
              <a:rPr sz="2000" spc="-5" dirty="0">
                <a:latin typeface="Calibri"/>
                <a:cs typeface="Calibri"/>
              </a:rPr>
              <a:t>The user will be able to </a:t>
            </a:r>
            <a:r>
              <a:rPr sz="2000" spc="-10" dirty="0">
                <a:latin typeface="Calibri"/>
                <a:cs typeface="Calibri"/>
              </a:rPr>
              <a:t>open </a:t>
            </a:r>
            <a:r>
              <a:rPr sz="2000" spc="-5" dirty="0">
                <a:latin typeface="Calibri"/>
                <a:cs typeface="Calibri"/>
              </a:rPr>
              <a:t>an .npd file which </a:t>
            </a:r>
            <a:r>
              <a:rPr sz="2000" dirty="0">
                <a:latin typeface="Calibri"/>
                <a:cs typeface="Calibri"/>
              </a:rPr>
              <a:t>is </a:t>
            </a:r>
            <a:r>
              <a:rPr sz="2000" spc="-5" dirty="0">
                <a:latin typeface="Calibri"/>
                <a:cs typeface="Calibri"/>
              </a:rPr>
              <a:t>the extension for our  software.</a:t>
            </a:r>
            <a:endParaRPr sz="2000" dirty="0">
              <a:latin typeface="Calibri"/>
              <a:cs typeface="Calibri"/>
            </a:endParaRPr>
          </a:p>
          <a:p>
            <a:pPr marL="241300" indent="-229235">
              <a:lnSpc>
                <a:spcPct val="100000"/>
              </a:lnSpc>
              <a:spcBef>
                <a:spcPts val="204"/>
              </a:spcBef>
              <a:buFont typeface="Wingdings"/>
              <a:buChar char=""/>
              <a:tabLst>
                <a:tab pos="241935" algn="l"/>
              </a:tabLst>
            </a:pPr>
            <a:r>
              <a:rPr sz="2000" spc="-5" dirty="0">
                <a:latin typeface="Calibri"/>
                <a:cs typeface="Calibri"/>
              </a:rPr>
              <a:t>The user will be able to </a:t>
            </a:r>
            <a:r>
              <a:rPr sz="2000" spc="-10" dirty="0">
                <a:latin typeface="Calibri"/>
                <a:cs typeface="Calibri"/>
              </a:rPr>
              <a:t>save </a:t>
            </a:r>
            <a:r>
              <a:rPr sz="2000" spc="-5" dirty="0">
                <a:latin typeface="Calibri"/>
                <a:cs typeface="Calibri"/>
              </a:rPr>
              <a:t>a file to </a:t>
            </a:r>
            <a:r>
              <a:rPr sz="2000" spc="-10" dirty="0">
                <a:latin typeface="Calibri"/>
                <a:cs typeface="Calibri"/>
              </a:rPr>
              <a:t>use </a:t>
            </a:r>
            <a:r>
              <a:rPr sz="2000" spc="-5" dirty="0">
                <a:latin typeface="Calibri"/>
                <a:cs typeface="Calibri"/>
              </a:rPr>
              <a:t>it</a:t>
            </a:r>
            <a:r>
              <a:rPr sz="2000" spc="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later.</a:t>
            </a:r>
          </a:p>
          <a:p>
            <a:pPr marL="241300" marR="68580" indent="-229235">
              <a:lnSpc>
                <a:spcPct val="116900"/>
              </a:lnSpc>
              <a:buFont typeface="Wingdings"/>
              <a:buChar char=""/>
              <a:tabLst>
                <a:tab pos="241935" algn="l"/>
              </a:tabLst>
            </a:pPr>
            <a:r>
              <a:rPr sz="2000" spc="-5" dirty="0">
                <a:latin typeface="Calibri"/>
                <a:cs typeface="Calibri"/>
              </a:rPr>
              <a:t>The user will be able to cut, copy, paste a text and perform undo and redo  operations.</a:t>
            </a:r>
            <a:endParaRPr sz="2000" dirty="0">
              <a:latin typeface="Calibri"/>
              <a:cs typeface="Calibri"/>
            </a:endParaRPr>
          </a:p>
          <a:p>
            <a:pPr marL="241300" marR="613410" indent="-229235">
              <a:lnSpc>
                <a:spcPct val="116900"/>
              </a:lnSpc>
              <a:buFont typeface="Wingdings"/>
              <a:buChar char=""/>
              <a:tabLst>
                <a:tab pos="241935" algn="l"/>
              </a:tabLst>
            </a:pPr>
            <a:r>
              <a:rPr sz="2000" spc="-5" dirty="0">
                <a:latin typeface="Calibri"/>
                <a:cs typeface="Calibri"/>
              </a:rPr>
              <a:t>The user will be able to Find words </a:t>
            </a:r>
            <a:r>
              <a:rPr sz="2000" dirty="0">
                <a:latin typeface="Calibri"/>
                <a:cs typeface="Calibri"/>
              </a:rPr>
              <a:t>and </a:t>
            </a:r>
            <a:r>
              <a:rPr sz="2000" spc="-5" dirty="0">
                <a:latin typeface="Calibri"/>
                <a:cs typeface="Calibri"/>
              </a:rPr>
              <a:t>replace them with choice </a:t>
            </a:r>
            <a:r>
              <a:rPr sz="2000" spc="-10" dirty="0">
                <a:latin typeface="Calibri"/>
                <a:cs typeface="Calibri"/>
              </a:rPr>
              <a:t>of  </a:t>
            </a:r>
            <a:r>
              <a:rPr sz="2000" spc="-5" dirty="0">
                <a:latin typeface="Calibri"/>
                <a:cs typeface="Calibri"/>
              </a:rPr>
              <a:t>particular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words.</a:t>
            </a:r>
            <a:endParaRPr sz="2000" dirty="0">
              <a:latin typeface="Calibri"/>
              <a:cs typeface="Calibri"/>
            </a:endParaRPr>
          </a:p>
          <a:p>
            <a:pPr marL="241300" marR="44450" indent="-229235">
              <a:lnSpc>
                <a:spcPts val="2260"/>
              </a:lnSpc>
              <a:spcBef>
                <a:spcPts val="114"/>
              </a:spcBef>
              <a:buFont typeface="Wingdings"/>
              <a:buChar char=""/>
              <a:tabLst>
                <a:tab pos="241935" algn="l"/>
              </a:tabLst>
            </a:pPr>
            <a:r>
              <a:rPr sz="2000" spc="-5" dirty="0">
                <a:latin typeface="Calibri"/>
                <a:cs typeface="Calibri"/>
              </a:rPr>
              <a:t>The user will be able to set the current date and time with multiple </a:t>
            </a:r>
            <a:r>
              <a:rPr sz="2000" spc="-10" dirty="0">
                <a:latin typeface="Calibri"/>
                <a:cs typeface="Calibri"/>
              </a:rPr>
              <a:t>format  </a:t>
            </a:r>
            <a:r>
              <a:rPr sz="2000" spc="-5" dirty="0">
                <a:latin typeface="Calibri"/>
                <a:cs typeface="Calibri"/>
              </a:rPr>
              <a:t>available.</a:t>
            </a:r>
            <a:endParaRPr sz="2000" dirty="0">
              <a:latin typeface="Calibri"/>
              <a:cs typeface="Calibri"/>
            </a:endParaRPr>
          </a:p>
          <a:p>
            <a:pPr marL="241300" indent="-229235">
              <a:lnSpc>
                <a:spcPct val="100000"/>
              </a:lnSpc>
              <a:spcBef>
                <a:spcPts val="190"/>
              </a:spcBef>
              <a:buFont typeface="Wingdings"/>
              <a:buChar char=""/>
              <a:tabLst>
                <a:tab pos="241935" algn="l"/>
              </a:tabLst>
            </a:pPr>
            <a:r>
              <a:rPr sz="2000" spc="-5" dirty="0">
                <a:latin typeface="Calibri"/>
                <a:cs typeface="Calibri"/>
              </a:rPr>
              <a:t>The user will be able to </a:t>
            </a:r>
            <a:r>
              <a:rPr sz="2000" spc="-10" dirty="0">
                <a:latin typeface="Calibri"/>
                <a:cs typeface="Calibri"/>
              </a:rPr>
              <a:t>see </a:t>
            </a:r>
            <a:r>
              <a:rPr sz="2000" spc="-5" dirty="0">
                <a:latin typeface="Calibri"/>
                <a:cs typeface="Calibri"/>
              </a:rPr>
              <a:t>the total words and symbols available</a:t>
            </a:r>
            <a:r>
              <a:rPr sz="2000" spc="11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live.</a:t>
            </a:r>
          </a:p>
          <a:p>
            <a:pPr marL="241300" indent="-229235">
              <a:lnSpc>
                <a:spcPct val="100000"/>
              </a:lnSpc>
              <a:spcBef>
                <a:spcPts val="325"/>
              </a:spcBef>
              <a:buFont typeface="Wingdings"/>
              <a:buChar char=""/>
              <a:tabLst>
                <a:tab pos="241935" algn="l"/>
              </a:tabLst>
            </a:pPr>
            <a:r>
              <a:rPr sz="2000" spc="-5" dirty="0">
                <a:latin typeface="Calibri"/>
                <a:cs typeface="Calibri"/>
              </a:rPr>
              <a:t>The user should </a:t>
            </a:r>
            <a:r>
              <a:rPr sz="2000" dirty="0">
                <a:latin typeface="Calibri"/>
                <a:cs typeface="Calibri"/>
              </a:rPr>
              <a:t>be </a:t>
            </a:r>
            <a:r>
              <a:rPr sz="2000" spc="-5" dirty="0">
                <a:latin typeface="Calibri"/>
                <a:cs typeface="Calibri"/>
              </a:rPr>
              <a:t>able to </a:t>
            </a:r>
            <a:r>
              <a:rPr sz="2000" spc="-10" dirty="0">
                <a:latin typeface="Calibri"/>
                <a:cs typeface="Calibri"/>
              </a:rPr>
              <a:t>insert </a:t>
            </a:r>
            <a:r>
              <a:rPr sz="2000" dirty="0">
                <a:latin typeface="Calibri"/>
                <a:cs typeface="Calibri"/>
              </a:rPr>
              <a:t>tables </a:t>
            </a:r>
            <a:r>
              <a:rPr sz="2000" spc="-5" dirty="0">
                <a:latin typeface="Calibri"/>
                <a:cs typeface="Calibri"/>
              </a:rPr>
              <a:t>with spacing and</a:t>
            </a:r>
            <a:r>
              <a:rPr sz="2000" spc="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padding.</a:t>
            </a:r>
          </a:p>
          <a:p>
            <a:pPr marL="241300" indent="-229235">
              <a:lnSpc>
                <a:spcPct val="100000"/>
              </a:lnSpc>
              <a:spcBef>
                <a:spcPts val="325"/>
              </a:spcBef>
              <a:buFont typeface="Wingdings"/>
              <a:buChar char=""/>
              <a:tabLst>
                <a:tab pos="241935" algn="l"/>
              </a:tabLst>
            </a:pPr>
            <a:r>
              <a:rPr sz="2000" spc="-5" dirty="0">
                <a:latin typeface="Calibri"/>
                <a:cs typeface="Calibri"/>
              </a:rPr>
              <a:t>The user should </a:t>
            </a:r>
            <a:r>
              <a:rPr sz="2000" dirty="0">
                <a:latin typeface="Calibri"/>
                <a:cs typeface="Calibri"/>
              </a:rPr>
              <a:t>be </a:t>
            </a:r>
            <a:r>
              <a:rPr sz="2000" spc="-5" dirty="0">
                <a:latin typeface="Calibri"/>
                <a:cs typeface="Calibri"/>
              </a:rPr>
              <a:t>able to </a:t>
            </a:r>
            <a:r>
              <a:rPr sz="2000" spc="-10" dirty="0">
                <a:latin typeface="Calibri"/>
                <a:cs typeface="Calibri"/>
              </a:rPr>
              <a:t>insert </a:t>
            </a:r>
            <a:r>
              <a:rPr sz="2000" spc="-5" dirty="0">
                <a:latin typeface="Calibri"/>
                <a:cs typeface="Calibri"/>
              </a:rPr>
              <a:t>nested tables within the</a:t>
            </a:r>
            <a:r>
              <a:rPr sz="2000" spc="6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table.</a:t>
            </a:r>
          </a:p>
          <a:p>
            <a:pPr marL="241300" marR="215265" indent="-229235">
              <a:lnSpc>
                <a:spcPct val="116900"/>
              </a:lnSpc>
              <a:buFont typeface="Wingdings"/>
              <a:buChar char=""/>
              <a:tabLst>
                <a:tab pos="241935" algn="l"/>
              </a:tabLst>
            </a:pPr>
            <a:r>
              <a:rPr sz="2000" spc="-5" dirty="0">
                <a:latin typeface="Calibri"/>
                <a:cs typeface="Calibri"/>
              </a:rPr>
              <a:t>The user should </a:t>
            </a:r>
            <a:r>
              <a:rPr sz="2000" dirty="0">
                <a:latin typeface="Calibri"/>
                <a:cs typeface="Calibri"/>
              </a:rPr>
              <a:t>be </a:t>
            </a:r>
            <a:r>
              <a:rPr sz="2000" spc="-5" dirty="0">
                <a:latin typeface="Calibri"/>
                <a:cs typeface="Calibri"/>
              </a:rPr>
              <a:t>able to </a:t>
            </a:r>
            <a:r>
              <a:rPr sz="2000" spc="-10" dirty="0">
                <a:latin typeface="Calibri"/>
                <a:cs typeface="Calibri"/>
              </a:rPr>
              <a:t>insert </a:t>
            </a:r>
            <a:r>
              <a:rPr sz="2000" spc="-5" dirty="0">
                <a:latin typeface="Calibri"/>
                <a:cs typeface="Calibri"/>
              </a:rPr>
              <a:t>images to make a document </a:t>
            </a:r>
            <a:r>
              <a:rPr sz="2000" dirty="0">
                <a:latin typeface="Calibri"/>
                <a:cs typeface="Calibri"/>
              </a:rPr>
              <a:t>look </a:t>
            </a:r>
            <a:r>
              <a:rPr sz="2000" spc="-5" dirty="0">
                <a:latin typeface="Calibri"/>
                <a:cs typeface="Calibri"/>
              </a:rPr>
              <a:t>more  appealing.</a:t>
            </a:r>
            <a:endParaRPr sz="2000" dirty="0">
              <a:latin typeface="Calibri"/>
              <a:cs typeface="Calibri"/>
            </a:endParaRPr>
          </a:p>
          <a:p>
            <a:pPr marL="241300" indent="-229235">
              <a:lnSpc>
                <a:spcPct val="100000"/>
              </a:lnSpc>
              <a:spcBef>
                <a:spcPts val="335"/>
              </a:spcBef>
              <a:buFont typeface="Wingdings"/>
              <a:buChar char=""/>
              <a:tabLst>
                <a:tab pos="241935" algn="l"/>
              </a:tabLst>
            </a:pPr>
            <a:r>
              <a:rPr sz="2000" spc="-5" dirty="0">
                <a:latin typeface="Calibri"/>
                <a:cs typeface="Calibri"/>
              </a:rPr>
              <a:t>The user should </a:t>
            </a:r>
            <a:r>
              <a:rPr sz="2000" dirty="0">
                <a:latin typeface="Calibri"/>
                <a:cs typeface="Calibri"/>
              </a:rPr>
              <a:t>be </a:t>
            </a:r>
            <a:r>
              <a:rPr sz="2000" spc="-5" dirty="0">
                <a:latin typeface="Calibri"/>
                <a:cs typeface="Calibri"/>
              </a:rPr>
              <a:t>able to </a:t>
            </a:r>
            <a:r>
              <a:rPr sz="2000" spc="-10" dirty="0">
                <a:latin typeface="Calibri"/>
                <a:cs typeface="Calibri"/>
              </a:rPr>
              <a:t>insert </a:t>
            </a:r>
            <a:r>
              <a:rPr sz="2000" spc="-5" dirty="0">
                <a:latin typeface="Calibri"/>
                <a:cs typeface="Calibri"/>
              </a:rPr>
              <a:t>bulleted and numbered</a:t>
            </a:r>
            <a:r>
              <a:rPr sz="2000" spc="4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list.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444500" y="3352800"/>
            <a:ext cx="6685788" cy="5622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z="357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13. INSERTING BULLETED LIST:</a:t>
            </a:r>
            <a:endParaRPr lang="en-US" sz="3570" b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08508" y="4038600"/>
            <a:ext cx="6621780" cy="7696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52500"/>
              </a:lnSpc>
              <a:spcBef>
                <a:spcPts val="100"/>
              </a:spcBef>
            </a:pPr>
            <a:r>
              <a:rPr sz="1600" spc="-5" dirty="0">
                <a:latin typeface="Calibri"/>
                <a:cs typeface="Calibri"/>
              </a:rPr>
              <a:t>WE </a:t>
            </a:r>
            <a:r>
              <a:rPr sz="1600" spc="-10" dirty="0">
                <a:latin typeface="Calibri"/>
                <a:cs typeface="Calibri"/>
              </a:rPr>
              <a:t>can </a:t>
            </a:r>
            <a:r>
              <a:rPr sz="1600" spc="-5" dirty="0">
                <a:latin typeface="Calibri"/>
                <a:cs typeface="Calibri"/>
              </a:rPr>
              <a:t>insert bullet </a:t>
            </a:r>
            <a:r>
              <a:rPr sz="1600" dirty="0">
                <a:latin typeface="Calibri"/>
                <a:cs typeface="Calibri"/>
              </a:rPr>
              <a:t>points </a:t>
            </a:r>
            <a:r>
              <a:rPr sz="1600" spc="-5" dirty="0">
                <a:latin typeface="Calibri"/>
                <a:cs typeface="Calibri"/>
              </a:rPr>
              <a:t>list in </a:t>
            </a:r>
            <a:r>
              <a:rPr sz="1600" spc="-10" dirty="0">
                <a:latin typeface="Calibri"/>
                <a:cs typeface="Calibri"/>
              </a:rPr>
              <a:t>our </a:t>
            </a:r>
            <a:r>
              <a:rPr sz="1600" spc="-5" dirty="0">
                <a:latin typeface="Calibri"/>
                <a:cs typeface="Calibri"/>
              </a:rPr>
              <a:t>document by clicking on the Bulleted list  icon from the toolbar or from the menu bar. We </a:t>
            </a:r>
            <a:r>
              <a:rPr sz="1600" spc="-10" dirty="0">
                <a:latin typeface="Calibri"/>
                <a:cs typeface="Calibri"/>
              </a:rPr>
              <a:t>can </a:t>
            </a:r>
            <a:r>
              <a:rPr sz="1600" dirty="0">
                <a:latin typeface="Calibri"/>
                <a:cs typeface="Calibri"/>
              </a:rPr>
              <a:t>also </a:t>
            </a:r>
            <a:r>
              <a:rPr sz="1600" spc="-10" dirty="0">
                <a:latin typeface="Calibri"/>
                <a:cs typeface="Calibri"/>
              </a:rPr>
              <a:t>use </a:t>
            </a:r>
            <a:r>
              <a:rPr sz="1600" b="1" spc="-5" dirty="0">
                <a:latin typeface="Calibri"/>
                <a:cs typeface="Calibri"/>
              </a:rPr>
              <a:t>Ctrl-Alt-B</a:t>
            </a:r>
            <a:r>
              <a:rPr sz="1600" b="1" spc="13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shortcut</a:t>
            </a:r>
            <a:endParaRPr sz="1600" dirty="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08508" y="4953000"/>
            <a:ext cx="6698615" cy="151638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52700"/>
              </a:lnSpc>
              <a:spcBef>
                <a:spcPts val="105"/>
              </a:spcBef>
            </a:pPr>
            <a:r>
              <a:rPr sz="1600" spc="-10" dirty="0">
                <a:latin typeface="Calibri"/>
                <a:cs typeface="Calibri"/>
              </a:rPr>
              <a:t>key </a:t>
            </a:r>
            <a:r>
              <a:rPr sz="1600" spc="-5" dirty="0">
                <a:latin typeface="Calibri"/>
                <a:cs typeface="Calibri"/>
              </a:rPr>
              <a:t>to </a:t>
            </a:r>
            <a:r>
              <a:rPr sz="1600" spc="-10" dirty="0">
                <a:latin typeface="Calibri"/>
                <a:cs typeface="Calibri"/>
              </a:rPr>
              <a:t>insert </a:t>
            </a:r>
            <a:r>
              <a:rPr sz="1600" spc="-5" dirty="0">
                <a:latin typeface="Calibri"/>
                <a:cs typeface="Calibri"/>
              </a:rPr>
              <a:t>a bullet points list. </a:t>
            </a:r>
            <a:r>
              <a:rPr sz="1600" spc="-10" dirty="0">
                <a:latin typeface="Calibri"/>
                <a:cs typeface="Calibri"/>
              </a:rPr>
              <a:t>The </a:t>
            </a:r>
            <a:r>
              <a:rPr sz="1600" spc="-5" dirty="0">
                <a:latin typeface="Calibri"/>
                <a:cs typeface="Calibri"/>
              </a:rPr>
              <a:t>related Icon </a:t>
            </a:r>
            <a:r>
              <a:rPr sz="1600" dirty="0">
                <a:latin typeface="Calibri"/>
                <a:cs typeface="Calibri"/>
              </a:rPr>
              <a:t>is </a:t>
            </a:r>
            <a:r>
              <a:rPr sz="1600" spc="-5" dirty="0">
                <a:latin typeface="Calibri"/>
                <a:cs typeface="Calibri"/>
              </a:rPr>
              <a:t>also </a:t>
            </a:r>
            <a:r>
              <a:rPr sz="1600" spc="-10" dirty="0">
                <a:latin typeface="Calibri"/>
                <a:cs typeface="Calibri"/>
              </a:rPr>
              <a:t>used </a:t>
            </a:r>
            <a:r>
              <a:rPr sz="1600" spc="-5" dirty="0">
                <a:latin typeface="Calibri"/>
                <a:cs typeface="Calibri"/>
              </a:rPr>
              <a:t>to indicate a </a:t>
            </a:r>
            <a:r>
              <a:rPr sz="1600" spc="-10" dirty="0">
                <a:latin typeface="Calibri"/>
                <a:cs typeface="Calibri"/>
              </a:rPr>
              <a:t>user of  </a:t>
            </a:r>
            <a:r>
              <a:rPr sz="1600" spc="-5" dirty="0">
                <a:latin typeface="Calibri"/>
                <a:cs typeface="Calibri"/>
              </a:rPr>
              <a:t>what action will </a:t>
            </a:r>
            <a:r>
              <a:rPr sz="1600" spc="-10" dirty="0">
                <a:latin typeface="Calibri"/>
                <a:cs typeface="Calibri"/>
              </a:rPr>
              <a:t>be </a:t>
            </a:r>
            <a:r>
              <a:rPr sz="1600" spc="-5" dirty="0">
                <a:latin typeface="Calibri"/>
                <a:cs typeface="Calibri"/>
              </a:rPr>
              <a:t>performed </a:t>
            </a:r>
            <a:r>
              <a:rPr sz="1600" dirty="0">
                <a:latin typeface="Calibri"/>
                <a:cs typeface="Calibri"/>
              </a:rPr>
              <a:t>when </a:t>
            </a:r>
            <a:r>
              <a:rPr sz="1600" spc="-5" dirty="0">
                <a:latin typeface="Calibri"/>
                <a:cs typeface="Calibri"/>
              </a:rPr>
              <a:t>icon </a:t>
            </a:r>
            <a:r>
              <a:rPr sz="1600" dirty="0">
                <a:latin typeface="Calibri"/>
                <a:cs typeface="Calibri"/>
              </a:rPr>
              <a:t>is </a:t>
            </a:r>
            <a:r>
              <a:rPr sz="1600" spc="-5" dirty="0">
                <a:latin typeface="Calibri"/>
                <a:cs typeface="Calibri"/>
              </a:rPr>
              <a:t>triggered </a:t>
            </a:r>
            <a:r>
              <a:rPr sz="1600" dirty="0">
                <a:latin typeface="Calibri"/>
                <a:cs typeface="Calibri"/>
              </a:rPr>
              <a:t>by </a:t>
            </a:r>
            <a:r>
              <a:rPr sz="1600" spc="-5" dirty="0">
                <a:latin typeface="Calibri"/>
                <a:cs typeface="Calibri"/>
              </a:rPr>
              <a:t>clicking or by triggering  the shortcut. </a:t>
            </a:r>
            <a:r>
              <a:rPr sz="1600" dirty="0">
                <a:latin typeface="Calibri"/>
                <a:cs typeface="Calibri"/>
              </a:rPr>
              <a:t>When </a:t>
            </a:r>
            <a:r>
              <a:rPr sz="1600" spc="-5" dirty="0">
                <a:latin typeface="Calibri"/>
                <a:cs typeface="Calibri"/>
              </a:rPr>
              <a:t>hovered over the mouse </a:t>
            </a:r>
            <a:r>
              <a:rPr sz="1600" dirty="0">
                <a:latin typeface="Calibri"/>
                <a:cs typeface="Calibri"/>
              </a:rPr>
              <a:t>we </a:t>
            </a:r>
            <a:r>
              <a:rPr sz="1600" spc="-5" dirty="0">
                <a:latin typeface="Calibri"/>
                <a:cs typeface="Calibri"/>
              </a:rPr>
              <a:t>get a glimpse </a:t>
            </a:r>
            <a:r>
              <a:rPr sz="1600" spc="-10" dirty="0">
                <a:latin typeface="Calibri"/>
                <a:cs typeface="Calibri"/>
              </a:rPr>
              <a:t>of </a:t>
            </a:r>
            <a:r>
              <a:rPr sz="1600" spc="-5" dirty="0">
                <a:latin typeface="Calibri"/>
                <a:cs typeface="Calibri"/>
              </a:rPr>
              <a:t>what the icon is  about and a text is displayed inside a status bar </a:t>
            </a:r>
            <a:r>
              <a:rPr sz="1600" b="1" spc="-5" dirty="0">
                <a:latin typeface="Calibri"/>
                <a:cs typeface="Calibri"/>
              </a:rPr>
              <a:t>“Insert Bulleted</a:t>
            </a:r>
            <a:r>
              <a:rPr sz="1600" b="1" spc="60" dirty="0">
                <a:latin typeface="Calibri"/>
                <a:cs typeface="Calibri"/>
              </a:rPr>
              <a:t> </a:t>
            </a:r>
            <a:r>
              <a:rPr sz="1600" b="1" dirty="0">
                <a:latin typeface="Calibri"/>
                <a:cs typeface="Calibri"/>
              </a:rPr>
              <a:t>list”.</a:t>
            </a:r>
            <a:endParaRPr sz="1600" dirty="0">
              <a:latin typeface="Calibri"/>
              <a:cs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21334" y="457200"/>
            <a:ext cx="6856095" cy="30067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21334" y="3587750"/>
            <a:ext cx="6842759" cy="33934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40385" y="7696200"/>
            <a:ext cx="6698615" cy="18859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52500"/>
              </a:lnSpc>
              <a:spcBef>
                <a:spcPts val="100"/>
              </a:spcBef>
            </a:pPr>
            <a:r>
              <a:rPr sz="1600" spc="-5" dirty="0">
                <a:latin typeface="Calibri"/>
                <a:cs typeface="Calibri"/>
              </a:rPr>
              <a:t>WE </a:t>
            </a:r>
            <a:r>
              <a:rPr sz="1600" spc="-10" dirty="0">
                <a:latin typeface="Calibri"/>
                <a:cs typeface="Calibri"/>
              </a:rPr>
              <a:t>can </a:t>
            </a:r>
            <a:r>
              <a:rPr sz="1600" spc="-5" dirty="0">
                <a:latin typeface="Calibri"/>
                <a:cs typeface="Calibri"/>
              </a:rPr>
              <a:t>insert numbered list in </a:t>
            </a:r>
            <a:r>
              <a:rPr sz="1600" spc="-10" dirty="0">
                <a:latin typeface="Calibri"/>
                <a:cs typeface="Calibri"/>
              </a:rPr>
              <a:t>our </a:t>
            </a:r>
            <a:r>
              <a:rPr sz="1600" spc="-5" dirty="0">
                <a:latin typeface="Calibri"/>
                <a:cs typeface="Calibri"/>
              </a:rPr>
              <a:t>document by clicking on the </a:t>
            </a:r>
            <a:r>
              <a:rPr sz="1600" dirty="0">
                <a:latin typeface="Calibri"/>
                <a:cs typeface="Calibri"/>
              </a:rPr>
              <a:t>Numbered </a:t>
            </a:r>
            <a:r>
              <a:rPr sz="1600" spc="-5" dirty="0">
                <a:latin typeface="Calibri"/>
                <a:cs typeface="Calibri"/>
              </a:rPr>
              <a:t>list  icon from the toolbar or from the menu bar. We </a:t>
            </a:r>
            <a:r>
              <a:rPr sz="1600" spc="-10" dirty="0">
                <a:latin typeface="Calibri"/>
                <a:cs typeface="Calibri"/>
              </a:rPr>
              <a:t>can </a:t>
            </a:r>
            <a:r>
              <a:rPr sz="1600" dirty="0">
                <a:latin typeface="Calibri"/>
                <a:cs typeface="Calibri"/>
              </a:rPr>
              <a:t>also </a:t>
            </a:r>
            <a:r>
              <a:rPr sz="1600" spc="-10" dirty="0">
                <a:latin typeface="Calibri"/>
                <a:cs typeface="Calibri"/>
              </a:rPr>
              <a:t>use </a:t>
            </a:r>
            <a:r>
              <a:rPr sz="1600" b="1" spc="-5" dirty="0">
                <a:latin typeface="Calibri"/>
                <a:cs typeface="Calibri"/>
              </a:rPr>
              <a:t>Ctrl-Alt-N </a:t>
            </a:r>
            <a:r>
              <a:rPr sz="1600" spc="-10" dirty="0">
                <a:latin typeface="Calibri"/>
                <a:cs typeface="Calibri"/>
              </a:rPr>
              <a:t>shortcut  key </a:t>
            </a:r>
            <a:r>
              <a:rPr sz="1600" spc="-5" dirty="0">
                <a:latin typeface="Calibri"/>
                <a:cs typeface="Calibri"/>
              </a:rPr>
              <a:t>to </a:t>
            </a:r>
            <a:r>
              <a:rPr sz="1600" spc="-10" dirty="0">
                <a:latin typeface="Calibri"/>
                <a:cs typeface="Calibri"/>
              </a:rPr>
              <a:t>insert </a:t>
            </a:r>
            <a:r>
              <a:rPr sz="1600" spc="-5" dirty="0">
                <a:latin typeface="Calibri"/>
                <a:cs typeface="Calibri"/>
              </a:rPr>
              <a:t>a numbered list. </a:t>
            </a:r>
            <a:r>
              <a:rPr sz="1600" spc="-10" dirty="0">
                <a:latin typeface="Calibri"/>
                <a:cs typeface="Calibri"/>
              </a:rPr>
              <a:t>The </a:t>
            </a:r>
            <a:r>
              <a:rPr sz="1600" spc="-5" dirty="0">
                <a:latin typeface="Calibri"/>
                <a:cs typeface="Calibri"/>
              </a:rPr>
              <a:t>related Icon </a:t>
            </a:r>
            <a:r>
              <a:rPr sz="1600" dirty="0">
                <a:latin typeface="Calibri"/>
                <a:cs typeface="Calibri"/>
              </a:rPr>
              <a:t>is </a:t>
            </a:r>
            <a:r>
              <a:rPr sz="1600" spc="-5" dirty="0">
                <a:latin typeface="Calibri"/>
                <a:cs typeface="Calibri"/>
              </a:rPr>
              <a:t>also </a:t>
            </a:r>
            <a:r>
              <a:rPr sz="1600" spc="-10" dirty="0">
                <a:latin typeface="Calibri"/>
                <a:cs typeface="Calibri"/>
              </a:rPr>
              <a:t>used </a:t>
            </a:r>
            <a:r>
              <a:rPr sz="1600" spc="-5" dirty="0">
                <a:latin typeface="Calibri"/>
                <a:cs typeface="Calibri"/>
              </a:rPr>
              <a:t>to indicate a user </a:t>
            </a:r>
            <a:r>
              <a:rPr sz="1600" spc="-10" dirty="0">
                <a:latin typeface="Calibri"/>
                <a:cs typeface="Calibri"/>
              </a:rPr>
              <a:t>of  </a:t>
            </a:r>
            <a:r>
              <a:rPr sz="1600" spc="-5" dirty="0">
                <a:latin typeface="Calibri"/>
                <a:cs typeface="Calibri"/>
              </a:rPr>
              <a:t>what action will </a:t>
            </a:r>
            <a:r>
              <a:rPr sz="1600" spc="-10" dirty="0">
                <a:latin typeface="Calibri"/>
                <a:cs typeface="Calibri"/>
              </a:rPr>
              <a:t>be </a:t>
            </a:r>
            <a:r>
              <a:rPr sz="1600" spc="-5" dirty="0">
                <a:latin typeface="Calibri"/>
                <a:cs typeface="Calibri"/>
              </a:rPr>
              <a:t>performed when icon is triggered </a:t>
            </a:r>
            <a:r>
              <a:rPr sz="1600" dirty="0">
                <a:latin typeface="Calibri"/>
                <a:cs typeface="Calibri"/>
              </a:rPr>
              <a:t>by </a:t>
            </a:r>
            <a:r>
              <a:rPr sz="1600" spc="-5" dirty="0">
                <a:latin typeface="Calibri"/>
                <a:cs typeface="Calibri"/>
              </a:rPr>
              <a:t>clicking or by triggering  the shortcut. </a:t>
            </a:r>
            <a:r>
              <a:rPr sz="1600" dirty="0">
                <a:latin typeface="Calibri"/>
                <a:cs typeface="Calibri"/>
              </a:rPr>
              <a:t>When </a:t>
            </a:r>
            <a:r>
              <a:rPr sz="1600" spc="-5" dirty="0">
                <a:latin typeface="Calibri"/>
                <a:cs typeface="Calibri"/>
              </a:rPr>
              <a:t>hovered over the mouse </a:t>
            </a:r>
            <a:r>
              <a:rPr sz="1600" dirty="0">
                <a:latin typeface="Calibri"/>
                <a:cs typeface="Calibri"/>
              </a:rPr>
              <a:t>we </a:t>
            </a:r>
            <a:r>
              <a:rPr sz="1600" spc="-5" dirty="0">
                <a:latin typeface="Calibri"/>
                <a:cs typeface="Calibri"/>
              </a:rPr>
              <a:t>get a glimpse </a:t>
            </a:r>
            <a:r>
              <a:rPr sz="1600" spc="-10" dirty="0">
                <a:latin typeface="Calibri"/>
                <a:cs typeface="Calibri"/>
              </a:rPr>
              <a:t>of </a:t>
            </a:r>
            <a:r>
              <a:rPr sz="1600" spc="-5" dirty="0">
                <a:latin typeface="Calibri"/>
                <a:cs typeface="Calibri"/>
              </a:rPr>
              <a:t>what the icon</a:t>
            </a:r>
            <a:r>
              <a:rPr sz="1600" spc="8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is</a:t>
            </a:r>
            <a:endParaRPr sz="1600" dirty="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08508" y="9663101"/>
            <a:ext cx="593915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Calibri"/>
                <a:cs typeface="Calibri"/>
              </a:rPr>
              <a:t>about and a text is displayed inside a status bar </a:t>
            </a:r>
            <a:r>
              <a:rPr sz="1600" b="1" spc="-5" dirty="0">
                <a:latin typeface="Calibri"/>
                <a:cs typeface="Calibri"/>
              </a:rPr>
              <a:t>“Insert Numbered</a:t>
            </a:r>
            <a:r>
              <a:rPr sz="1600" b="1" spc="114" dirty="0">
                <a:latin typeface="Calibri"/>
                <a:cs typeface="Calibri"/>
              </a:rPr>
              <a:t> </a:t>
            </a:r>
            <a:r>
              <a:rPr sz="1600" b="1" spc="-5" dirty="0">
                <a:latin typeface="Calibri"/>
                <a:cs typeface="Calibri"/>
              </a:rPr>
              <a:t>list”.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731DFE8B-5B1D-4597-95F9-4617FC1D9EDA}"/>
              </a:ext>
            </a:extLst>
          </p:cNvPr>
          <p:cNvSpPr txBox="1"/>
          <p:nvPr/>
        </p:nvSpPr>
        <p:spPr>
          <a:xfrm>
            <a:off x="444500" y="7133995"/>
            <a:ext cx="6685788" cy="5622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z="357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14. INSERTING BULLETED LIST:</a:t>
            </a:r>
            <a:endParaRPr lang="en-US" sz="3570" b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/>
              <a:cs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43864" y="685800"/>
            <a:ext cx="6856095" cy="417893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43864" y="4953000"/>
            <a:ext cx="6830695" cy="435272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57200" y="9549841"/>
            <a:ext cx="6880859" cy="0"/>
          </a:xfrm>
          <a:custGeom>
            <a:avLst/>
            <a:gdLst/>
            <a:ahLst/>
            <a:cxnLst/>
            <a:rect l="l" t="t" r="r" b="b"/>
            <a:pathLst>
              <a:path w="6880859">
                <a:moveTo>
                  <a:pt x="0" y="0"/>
                </a:moveTo>
                <a:lnTo>
                  <a:pt x="6880606" y="0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4500" y="123595"/>
            <a:ext cx="6642100" cy="5622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b="1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14. </a:t>
            </a:r>
            <a:r>
              <a:rPr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SPEECH</a:t>
            </a:r>
            <a:r>
              <a:rPr b="1" spc="-8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NOTES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44500" y="678332"/>
            <a:ext cx="6773545" cy="37465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52600"/>
              </a:lnSpc>
              <a:spcBef>
                <a:spcPts val="100"/>
              </a:spcBef>
            </a:pPr>
            <a:r>
              <a:rPr sz="1600" spc="-5" dirty="0">
                <a:latin typeface="Calibri"/>
                <a:cs typeface="Calibri"/>
              </a:rPr>
              <a:t>This is a highlighting feature of this </a:t>
            </a:r>
            <a:r>
              <a:rPr sz="1600" dirty="0">
                <a:latin typeface="Calibri"/>
                <a:cs typeface="Calibri"/>
              </a:rPr>
              <a:t>software </a:t>
            </a:r>
            <a:r>
              <a:rPr sz="1600" spc="-5" dirty="0">
                <a:latin typeface="Calibri"/>
                <a:cs typeface="Calibri"/>
              </a:rPr>
              <a:t>(Notedia | Word Processor) </a:t>
            </a:r>
            <a:r>
              <a:rPr sz="1600" spc="-10" dirty="0">
                <a:latin typeface="Calibri"/>
                <a:cs typeface="Calibri"/>
              </a:rPr>
              <a:t>because  </a:t>
            </a:r>
            <a:r>
              <a:rPr sz="1600" spc="-5" dirty="0">
                <a:latin typeface="Calibri"/>
                <a:cs typeface="Calibri"/>
              </a:rPr>
              <a:t>it </a:t>
            </a:r>
            <a:r>
              <a:rPr sz="1600" spc="-10" dirty="0">
                <a:latin typeface="Calibri"/>
                <a:cs typeface="Calibri"/>
              </a:rPr>
              <a:t>uses </a:t>
            </a:r>
            <a:r>
              <a:rPr sz="1600" spc="-5" dirty="0">
                <a:latin typeface="Calibri"/>
                <a:cs typeface="Calibri"/>
              </a:rPr>
              <a:t>Artificial Intelligence. We use google api cloud project and </a:t>
            </a:r>
            <a:r>
              <a:rPr sz="1600" dirty="0">
                <a:latin typeface="Calibri"/>
                <a:cs typeface="Calibri"/>
              </a:rPr>
              <a:t>PyAudio </a:t>
            </a:r>
            <a:r>
              <a:rPr sz="1600" spc="-5" dirty="0">
                <a:latin typeface="Calibri"/>
                <a:cs typeface="Calibri"/>
              </a:rPr>
              <a:t>to  access </a:t>
            </a:r>
            <a:r>
              <a:rPr sz="1600" dirty="0">
                <a:latin typeface="Calibri"/>
                <a:cs typeface="Calibri"/>
              </a:rPr>
              <a:t>the </a:t>
            </a:r>
            <a:r>
              <a:rPr sz="1600" spc="-5" dirty="0">
                <a:latin typeface="Calibri"/>
                <a:cs typeface="Calibri"/>
              </a:rPr>
              <a:t>microphone connected to </a:t>
            </a:r>
            <a:r>
              <a:rPr sz="1600" spc="-10" dirty="0">
                <a:latin typeface="Calibri"/>
                <a:cs typeface="Calibri"/>
              </a:rPr>
              <a:t>our </a:t>
            </a:r>
            <a:r>
              <a:rPr sz="1600" spc="-5" dirty="0">
                <a:latin typeface="Calibri"/>
                <a:cs typeface="Calibri"/>
              </a:rPr>
              <a:t>system and use speech_recognition  module to convert the audio spoken from the microphone and use google api to  recognize the audio </a:t>
            </a:r>
            <a:r>
              <a:rPr sz="1600" spc="-10" dirty="0">
                <a:latin typeface="Calibri"/>
                <a:cs typeface="Calibri"/>
              </a:rPr>
              <a:t>being </a:t>
            </a:r>
            <a:r>
              <a:rPr sz="1600" spc="-5" dirty="0">
                <a:latin typeface="Calibri"/>
                <a:cs typeface="Calibri"/>
              </a:rPr>
              <a:t>spoken </a:t>
            </a:r>
            <a:r>
              <a:rPr sz="1600" dirty="0">
                <a:latin typeface="Calibri"/>
                <a:cs typeface="Calibri"/>
              </a:rPr>
              <a:t>and </a:t>
            </a:r>
            <a:r>
              <a:rPr sz="1600" spc="-5" dirty="0">
                <a:latin typeface="Calibri"/>
                <a:cs typeface="Calibri"/>
              </a:rPr>
              <a:t>convert it into text by clicking on </a:t>
            </a:r>
            <a:r>
              <a:rPr sz="1600" dirty="0">
                <a:latin typeface="Calibri"/>
                <a:cs typeface="Calibri"/>
              </a:rPr>
              <a:t>the </a:t>
            </a:r>
            <a:r>
              <a:rPr sz="1600" spc="-5" dirty="0">
                <a:latin typeface="Calibri"/>
                <a:cs typeface="Calibri"/>
              </a:rPr>
              <a:t>icon  from the toolbar </a:t>
            </a:r>
            <a:r>
              <a:rPr sz="1600" dirty="0">
                <a:latin typeface="Calibri"/>
                <a:cs typeface="Calibri"/>
              </a:rPr>
              <a:t>or </a:t>
            </a:r>
            <a:r>
              <a:rPr sz="1600" spc="-5" dirty="0">
                <a:latin typeface="Calibri"/>
                <a:cs typeface="Calibri"/>
              </a:rPr>
              <a:t>from the </a:t>
            </a:r>
            <a:r>
              <a:rPr sz="1600" spc="-10" dirty="0">
                <a:latin typeface="Calibri"/>
                <a:cs typeface="Calibri"/>
              </a:rPr>
              <a:t>menu </a:t>
            </a:r>
            <a:r>
              <a:rPr sz="1600" dirty="0">
                <a:latin typeface="Calibri"/>
                <a:cs typeface="Calibri"/>
              </a:rPr>
              <a:t>bar. </a:t>
            </a:r>
            <a:r>
              <a:rPr sz="1600" spc="-5" dirty="0">
                <a:latin typeface="Calibri"/>
                <a:cs typeface="Calibri"/>
              </a:rPr>
              <a:t>We can also use </a:t>
            </a:r>
            <a:r>
              <a:rPr sz="1600" b="1" spc="-5" dirty="0">
                <a:latin typeface="Calibri"/>
                <a:cs typeface="Calibri"/>
              </a:rPr>
              <a:t>Ctrl-M </a:t>
            </a:r>
            <a:r>
              <a:rPr sz="1600" spc="-5" dirty="0">
                <a:latin typeface="Calibri"/>
                <a:cs typeface="Calibri"/>
              </a:rPr>
              <a:t>shortcut </a:t>
            </a:r>
            <a:r>
              <a:rPr sz="1600" spc="-10" dirty="0">
                <a:latin typeface="Calibri"/>
                <a:cs typeface="Calibri"/>
              </a:rPr>
              <a:t>key </a:t>
            </a:r>
            <a:r>
              <a:rPr sz="1600" spc="-5" dirty="0">
                <a:latin typeface="Calibri"/>
                <a:cs typeface="Calibri"/>
              </a:rPr>
              <a:t>to  </a:t>
            </a:r>
            <a:r>
              <a:rPr sz="1600" spc="-10" dirty="0">
                <a:latin typeface="Calibri"/>
                <a:cs typeface="Calibri"/>
              </a:rPr>
              <a:t>insert </a:t>
            </a:r>
            <a:r>
              <a:rPr sz="1600" spc="-5" dirty="0">
                <a:latin typeface="Calibri"/>
                <a:cs typeface="Calibri"/>
              </a:rPr>
              <a:t>speech notes. </a:t>
            </a:r>
            <a:r>
              <a:rPr sz="1600" spc="-10" dirty="0">
                <a:latin typeface="Calibri"/>
                <a:cs typeface="Calibri"/>
              </a:rPr>
              <a:t>The </a:t>
            </a:r>
            <a:r>
              <a:rPr sz="1600" spc="-5" dirty="0">
                <a:latin typeface="Calibri"/>
                <a:cs typeface="Calibri"/>
              </a:rPr>
              <a:t>related Icon is also </a:t>
            </a:r>
            <a:r>
              <a:rPr sz="1600" spc="-10" dirty="0">
                <a:latin typeface="Calibri"/>
                <a:cs typeface="Calibri"/>
              </a:rPr>
              <a:t>used </a:t>
            </a:r>
            <a:r>
              <a:rPr sz="1600" spc="-5" dirty="0">
                <a:latin typeface="Calibri"/>
                <a:cs typeface="Calibri"/>
              </a:rPr>
              <a:t>to </a:t>
            </a:r>
            <a:r>
              <a:rPr sz="1600" dirty="0">
                <a:latin typeface="Calibri"/>
                <a:cs typeface="Calibri"/>
              </a:rPr>
              <a:t>indicate </a:t>
            </a:r>
            <a:r>
              <a:rPr sz="1600" spc="-5" dirty="0">
                <a:latin typeface="Calibri"/>
                <a:cs typeface="Calibri"/>
              </a:rPr>
              <a:t>a </a:t>
            </a:r>
            <a:r>
              <a:rPr sz="1600" spc="-10" dirty="0">
                <a:latin typeface="Calibri"/>
                <a:cs typeface="Calibri"/>
              </a:rPr>
              <a:t>user </a:t>
            </a:r>
            <a:r>
              <a:rPr sz="1600" spc="-5" dirty="0">
                <a:latin typeface="Calibri"/>
                <a:cs typeface="Calibri"/>
              </a:rPr>
              <a:t>of </a:t>
            </a:r>
            <a:r>
              <a:rPr sz="1600" dirty="0">
                <a:latin typeface="Calibri"/>
                <a:cs typeface="Calibri"/>
              </a:rPr>
              <a:t>what action  </a:t>
            </a:r>
            <a:r>
              <a:rPr sz="1600" spc="-5" dirty="0">
                <a:latin typeface="Calibri"/>
                <a:cs typeface="Calibri"/>
              </a:rPr>
              <a:t>will be </a:t>
            </a:r>
            <a:r>
              <a:rPr sz="1600" spc="-10" dirty="0">
                <a:latin typeface="Calibri"/>
                <a:cs typeface="Calibri"/>
              </a:rPr>
              <a:t>performed </a:t>
            </a:r>
            <a:r>
              <a:rPr sz="1600" spc="-5" dirty="0">
                <a:latin typeface="Calibri"/>
                <a:cs typeface="Calibri"/>
              </a:rPr>
              <a:t>when icon </a:t>
            </a:r>
            <a:r>
              <a:rPr sz="1600" dirty="0">
                <a:latin typeface="Calibri"/>
                <a:cs typeface="Calibri"/>
              </a:rPr>
              <a:t>is </a:t>
            </a:r>
            <a:r>
              <a:rPr sz="1600" spc="-5" dirty="0">
                <a:latin typeface="Calibri"/>
                <a:cs typeface="Calibri"/>
              </a:rPr>
              <a:t>triggered by clicking </a:t>
            </a:r>
            <a:r>
              <a:rPr sz="1600" dirty="0">
                <a:latin typeface="Calibri"/>
                <a:cs typeface="Calibri"/>
              </a:rPr>
              <a:t>or by </a:t>
            </a:r>
            <a:r>
              <a:rPr sz="1600" spc="-5" dirty="0">
                <a:latin typeface="Calibri"/>
                <a:cs typeface="Calibri"/>
              </a:rPr>
              <a:t>triggering the shortcut.  When hovered over the mouse we get a glimpse </a:t>
            </a:r>
            <a:r>
              <a:rPr sz="1600" spc="-10" dirty="0">
                <a:latin typeface="Calibri"/>
                <a:cs typeface="Calibri"/>
              </a:rPr>
              <a:t>of </a:t>
            </a:r>
            <a:r>
              <a:rPr sz="1600" dirty="0">
                <a:latin typeface="Calibri"/>
                <a:cs typeface="Calibri"/>
              </a:rPr>
              <a:t>what </a:t>
            </a:r>
            <a:r>
              <a:rPr sz="1600" spc="-5" dirty="0">
                <a:latin typeface="Calibri"/>
                <a:cs typeface="Calibri"/>
              </a:rPr>
              <a:t>the icon is about and a  text is displayed inside a status bar </a:t>
            </a:r>
            <a:r>
              <a:rPr sz="1600" b="1" spc="-5" dirty="0">
                <a:latin typeface="Calibri"/>
                <a:cs typeface="Calibri"/>
              </a:rPr>
              <a:t>“Speak something in your</a:t>
            </a:r>
            <a:r>
              <a:rPr sz="1600" b="1" spc="85" dirty="0">
                <a:latin typeface="Calibri"/>
                <a:cs typeface="Calibri"/>
              </a:rPr>
              <a:t> </a:t>
            </a:r>
            <a:r>
              <a:rPr sz="1600" b="1" spc="-5" dirty="0">
                <a:latin typeface="Calibri"/>
                <a:cs typeface="Calibri"/>
              </a:rPr>
              <a:t>microphone”.</a:t>
            </a:r>
            <a:endParaRPr sz="1600" dirty="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57200" y="4550409"/>
            <a:ext cx="6856730" cy="48952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200" y="1447800"/>
            <a:ext cx="6850380" cy="65989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57200" y="9473641"/>
            <a:ext cx="6821170" cy="0"/>
          </a:xfrm>
          <a:custGeom>
            <a:avLst/>
            <a:gdLst/>
            <a:ahLst/>
            <a:cxnLst/>
            <a:rect l="l" t="t" r="r" b="b"/>
            <a:pathLst>
              <a:path w="6821170">
                <a:moveTo>
                  <a:pt x="0" y="0"/>
                </a:moveTo>
                <a:lnTo>
                  <a:pt x="6821170" y="0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4500" y="396059"/>
            <a:ext cx="6695948" cy="5622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b="1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15. CHOOSING </a:t>
            </a:r>
            <a:r>
              <a:rPr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FONT</a:t>
            </a:r>
            <a:r>
              <a:rPr b="1" spc="-6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FAMILY: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08508" y="1039584"/>
            <a:ext cx="6631940" cy="11417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52600"/>
              </a:lnSpc>
              <a:spcBef>
                <a:spcPts val="100"/>
              </a:spcBef>
            </a:pPr>
            <a:r>
              <a:rPr sz="1600" spc="-5" dirty="0">
                <a:latin typeface="Calibri"/>
                <a:cs typeface="Calibri"/>
              </a:rPr>
              <a:t>We can choose number of </a:t>
            </a:r>
            <a:r>
              <a:rPr sz="1600" dirty="0">
                <a:latin typeface="Calibri"/>
                <a:cs typeface="Calibri"/>
              </a:rPr>
              <a:t>built-in </a:t>
            </a:r>
            <a:r>
              <a:rPr sz="1600" spc="-5" dirty="0">
                <a:latin typeface="Calibri"/>
                <a:cs typeface="Calibri"/>
              </a:rPr>
              <a:t>fonts installed. </a:t>
            </a:r>
            <a:r>
              <a:rPr sz="1600" spc="-10" dirty="0">
                <a:latin typeface="Calibri"/>
                <a:cs typeface="Calibri"/>
              </a:rPr>
              <a:t>The fonts </a:t>
            </a:r>
            <a:r>
              <a:rPr sz="1600" spc="-5" dirty="0">
                <a:latin typeface="Calibri"/>
                <a:cs typeface="Calibri"/>
              </a:rPr>
              <a:t>will be individual </a:t>
            </a:r>
            <a:r>
              <a:rPr sz="1600" spc="-10" dirty="0">
                <a:latin typeface="Calibri"/>
                <a:cs typeface="Calibri"/>
              </a:rPr>
              <a:t>for  </a:t>
            </a:r>
            <a:r>
              <a:rPr sz="1600" spc="-5" dirty="0">
                <a:latin typeface="Calibri"/>
                <a:cs typeface="Calibri"/>
              </a:rPr>
              <a:t>every text selected unlike </a:t>
            </a:r>
            <a:r>
              <a:rPr sz="1600" spc="-10" dirty="0">
                <a:latin typeface="Calibri"/>
                <a:cs typeface="Calibri"/>
              </a:rPr>
              <a:t>notepad </a:t>
            </a:r>
            <a:r>
              <a:rPr sz="1600" spc="-5" dirty="0">
                <a:latin typeface="Calibri"/>
                <a:cs typeface="Calibri"/>
              </a:rPr>
              <a:t>which </a:t>
            </a:r>
            <a:r>
              <a:rPr sz="1600" spc="-10" dirty="0">
                <a:latin typeface="Calibri"/>
                <a:cs typeface="Calibri"/>
              </a:rPr>
              <a:t>has </a:t>
            </a:r>
            <a:r>
              <a:rPr sz="1600" spc="-5" dirty="0">
                <a:latin typeface="Calibri"/>
                <a:cs typeface="Calibri"/>
              </a:rPr>
              <a:t>one single </a:t>
            </a:r>
            <a:r>
              <a:rPr sz="1600" spc="-10" dirty="0">
                <a:latin typeface="Calibri"/>
                <a:cs typeface="Calibri"/>
              </a:rPr>
              <a:t>font </a:t>
            </a:r>
            <a:r>
              <a:rPr sz="1600" spc="-5" dirty="0">
                <a:latin typeface="Calibri"/>
                <a:cs typeface="Calibri"/>
              </a:rPr>
              <a:t>for a </a:t>
            </a:r>
            <a:r>
              <a:rPr sz="1600" dirty="0">
                <a:latin typeface="Calibri"/>
                <a:cs typeface="Calibri"/>
              </a:rPr>
              <a:t>complete  </a:t>
            </a:r>
            <a:r>
              <a:rPr sz="1600" spc="-5" dirty="0">
                <a:latin typeface="Calibri"/>
                <a:cs typeface="Calibri"/>
              </a:rPr>
              <a:t>document. </a:t>
            </a:r>
            <a:r>
              <a:rPr sz="1600" spc="-10" dirty="0">
                <a:latin typeface="Calibri"/>
                <a:cs typeface="Calibri"/>
              </a:rPr>
              <a:t>Font </a:t>
            </a:r>
            <a:r>
              <a:rPr sz="1600" spc="-5" dirty="0">
                <a:latin typeface="Calibri"/>
                <a:cs typeface="Calibri"/>
              </a:rPr>
              <a:t>Combo Box is used to </a:t>
            </a:r>
            <a:r>
              <a:rPr sz="1600" spc="-10" dirty="0">
                <a:latin typeface="Calibri"/>
                <a:cs typeface="Calibri"/>
              </a:rPr>
              <a:t>select </a:t>
            </a:r>
            <a:r>
              <a:rPr sz="1600" spc="-5" dirty="0">
                <a:latin typeface="Calibri"/>
                <a:cs typeface="Calibri"/>
              </a:rPr>
              <a:t>a font</a:t>
            </a:r>
            <a:r>
              <a:rPr sz="1600" spc="6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from.</a:t>
            </a:r>
            <a:endParaRPr sz="1600" dirty="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20699" y="2438400"/>
            <a:ext cx="6728459" cy="66230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4500" y="396059"/>
            <a:ext cx="6642100" cy="5622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b="1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16. CHOOSING </a:t>
            </a:r>
            <a:r>
              <a:rPr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FONT</a:t>
            </a:r>
            <a:r>
              <a:rPr b="1" spc="-5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SIZES: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08508" y="853620"/>
            <a:ext cx="6729095" cy="15151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52700"/>
              </a:lnSpc>
              <a:spcBef>
                <a:spcPts val="95"/>
              </a:spcBef>
            </a:pPr>
            <a:r>
              <a:rPr sz="1600" spc="-5" dirty="0">
                <a:latin typeface="Calibri"/>
                <a:cs typeface="Calibri"/>
              </a:rPr>
              <a:t>We can choose font sizes to make our text appear bigger or smaller. </a:t>
            </a:r>
            <a:r>
              <a:rPr sz="1600" spc="-10" dirty="0">
                <a:latin typeface="Calibri"/>
                <a:cs typeface="Calibri"/>
              </a:rPr>
              <a:t>The </a:t>
            </a:r>
            <a:r>
              <a:rPr sz="1600" spc="-5" dirty="0">
                <a:latin typeface="Calibri"/>
                <a:cs typeface="Calibri"/>
              </a:rPr>
              <a:t>font size  will be individual </a:t>
            </a:r>
            <a:r>
              <a:rPr sz="1600" spc="-10" dirty="0">
                <a:latin typeface="Calibri"/>
                <a:cs typeface="Calibri"/>
              </a:rPr>
              <a:t>for </a:t>
            </a:r>
            <a:r>
              <a:rPr sz="1600" spc="-5" dirty="0">
                <a:latin typeface="Calibri"/>
                <a:cs typeface="Calibri"/>
              </a:rPr>
              <a:t>every text selected unlike notepad which </a:t>
            </a:r>
            <a:r>
              <a:rPr sz="1600" spc="-10" dirty="0">
                <a:latin typeface="Calibri"/>
                <a:cs typeface="Calibri"/>
              </a:rPr>
              <a:t>has </a:t>
            </a:r>
            <a:r>
              <a:rPr sz="1600" spc="-5" dirty="0">
                <a:latin typeface="Calibri"/>
                <a:cs typeface="Calibri"/>
              </a:rPr>
              <a:t>one single </a:t>
            </a:r>
            <a:r>
              <a:rPr sz="1600" spc="-10" dirty="0">
                <a:latin typeface="Calibri"/>
                <a:cs typeface="Calibri"/>
              </a:rPr>
              <a:t>font  </a:t>
            </a:r>
            <a:r>
              <a:rPr sz="1600" spc="-5" dirty="0">
                <a:latin typeface="Calibri"/>
                <a:cs typeface="Calibri"/>
              </a:rPr>
              <a:t>size for a complete document. </a:t>
            </a:r>
            <a:r>
              <a:rPr sz="1600" spc="-10" dirty="0">
                <a:latin typeface="Calibri"/>
                <a:cs typeface="Calibri"/>
              </a:rPr>
              <a:t>Font </a:t>
            </a:r>
            <a:r>
              <a:rPr sz="1600" spc="-5" dirty="0">
                <a:latin typeface="Calibri"/>
                <a:cs typeface="Calibri"/>
              </a:rPr>
              <a:t>Spin Size is </a:t>
            </a:r>
            <a:r>
              <a:rPr sz="1600" spc="-10" dirty="0">
                <a:latin typeface="Calibri"/>
                <a:cs typeface="Calibri"/>
              </a:rPr>
              <a:t>used </a:t>
            </a:r>
            <a:r>
              <a:rPr sz="1600" spc="-5" dirty="0">
                <a:latin typeface="Calibri"/>
                <a:cs typeface="Calibri"/>
              </a:rPr>
              <a:t>to increase or decrease </a:t>
            </a:r>
            <a:r>
              <a:rPr sz="1600" spc="-10" dirty="0">
                <a:latin typeface="Calibri"/>
                <a:cs typeface="Calibri"/>
              </a:rPr>
              <a:t>the  </a:t>
            </a:r>
            <a:r>
              <a:rPr sz="1600" spc="-5" dirty="0">
                <a:latin typeface="Calibri"/>
                <a:cs typeface="Calibri"/>
              </a:rPr>
              <a:t>font size.</a:t>
            </a:r>
            <a:endParaRPr sz="1600" dirty="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21334" y="2475716"/>
            <a:ext cx="6856095" cy="67171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4500" y="173690"/>
            <a:ext cx="6565900" cy="111158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b="1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17. </a:t>
            </a:r>
            <a:r>
              <a:rPr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CHANGE </a:t>
            </a:r>
            <a:r>
              <a:rPr b="1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TEXT </a:t>
            </a:r>
            <a:r>
              <a:rPr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FOREGROUND</a:t>
            </a:r>
            <a:r>
              <a:rPr b="1" spc="-9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b="1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COLOR: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08508" y="1314451"/>
            <a:ext cx="6684009" cy="411987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52700"/>
              </a:lnSpc>
              <a:spcBef>
                <a:spcPts val="95"/>
              </a:spcBef>
            </a:pPr>
            <a:r>
              <a:rPr sz="1600" spc="-5" dirty="0">
                <a:latin typeface="Calibri"/>
                <a:cs typeface="Calibri"/>
              </a:rPr>
              <a:t>We can change </a:t>
            </a:r>
            <a:r>
              <a:rPr sz="1600" dirty="0">
                <a:latin typeface="Calibri"/>
                <a:cs typeface="Calibri"/>
              </a:rPr>
              <a:t>the </a:t>
            </a:r>
            <a:r>
              <a:rPr sz="1600" spc="-10" dirty="0">
                <a:latin typeface="Calibri"/>
                <a:cs typeface="Calibri"/>
              </a:rPr>
              <a:t>Text </a:t>
            </a:r>
            <a:r>
              <a:rPr sz="1600" spc="-5" dirty="0">
                <a:latin typeface="Calibri"/>
                <a:cs typeface="Calibri"/>
              </a:rPr>
              <a:t>Foreground </a:t>
            </a:r>
            <a:r>
              <a:rPr sz="1600" spc="-10" dirty="0">
                <a:latin typeface="Calibri"/>
                <a:cs typeface="Calibri"/>
              </a:rPr>
              <a:t>Color </a:t>
            </a:r>
            <a:r>
              <a:rPr sz="1600" spc="-5" dirty="0">
                <a:latin typeface="Calibri"/>
                <a:cs typeface="Calibri"/>
              </a:rPr>
              <a:t>in </a:t>
            </a:r>
            <a:r>
              <a:rPr sz="1600" dirty="0">
                <a:latin typeface="Calibri"/>
                <a:cs typeface="Calibri"/>
              </a:rPr>
              <a:t>our </a:t>
            </a:r>
            <a:r>
              <a:rPr sz="1600" spc="-5" dirty="0">
                <a:latin typeface="Calibri"/>
                <a:cs typeface="Calibri"/>
              </a:rPr>
              <a:t>document by clicking </a:t>
            </a:r>
            <a:r>
              <a:rPr sz="1600" dirty="0">
                <a:latin typeface="Calibri"/>
                <a:cs typeface="Calibri"/>
              </a:rPr>
              <a:t>on </a:t>
            </a:r>
            <a:r>
              <a:rPr sz="1600" spc="-10" dirty="0">
                <a:latin typeface="Calibri"/>
                <a:cs typeface="Calibri"/>
              </a:rPr>
              <a:t>the  </a:t>
            </a:r>
            <a:r>
              <a:rPr sz="1600" spc="-5" dirty="0">
                <a:latin typeface="Calibri"/>
                <a:cs typeface="Calibri"/>
              </a:rPr>
              <a:t>icon from the toolbar or from the menu bar. We </a:t>
            </a:r>
            <a:r>
              <a:rPr sz="1600" spc="-10" dirty="0">
                <a:latin typeface="Calibri"/>
                <a:cs typeface="Calibri"/>
              </a:rPr>
              <a:t>can </a:t>
            </a:r>
            <a:r>
              <a:rPr sz="1600" dirty="0">
                <a:latin typeface="Calibri"/>
                <a:cs typeface="Calibri"/>
              </a:rPr>
              <a:t>also </a:t>
            </a:r>
            <a:r>
              <a:rPr sz="1600" spc="-10" dirty="0">
                <a:latin typeface="Calibri"/>
                <a:cs typeface="Calibri"/>
              </a:rPr>
              <a:t>use </a:t>
            </a:r>
            <a:r>
              <a:rPr sz="1600" b="1" spc="-5" dirty="0">
                <a:latin typeface="Calibri"/>
                <a:cs typeface="Calibri"/>
              </a:rPr>
              <a:t>Ctrl-Alt-F </a:t>
            </a:r>
            <a:r>
              <a:rPr sz="1600" spc="-10" dirty="0">
                <a:latin typeface="Calibri"/>
                <a:cs typeface="Calibri"/>
              </a:rPr>
              <a:t>shortcut  key </a:t>
            </a:r>
            <a:r>
              <a:rPr sz="1600" spc="-5" dirty="0">
                <a:latin typeface="Calibri"/>
                <a:cs typeface="Calibri"/>
              </a:rPr>
              <a:t>to </a:t>
            </a:r>
            <a:r>
              <a:rPr sz="1600" spc="-10" dirty="0">
                <a:latin typeface="Calibri"/>
                <a:cs typeface="Calibri"/>
              </a:rPr>
              <a:t>open </a:t>
            </a:r>
            <a:r>
              <a:rPr sz="1600" spc="-5" dirty="0">
                <a:latin typeface="Calibri"/>
                <a:cs typeface="Calibri"/>
              </a:rPr>
              <a:t>a </a:t>
            </a:r>
            <a:r>
              <a:rPr sz="1600" dirty="0">
                <a:latin typeface="Calibri"/>
                <a:cs typeface="Calibri"/>
              </a:rPr>
              <a:t>color </a:t>
            </a:r>
            <a:r>
              <a:rPr sz="1600" spc="-5" dirty="0">
                <a:latin typeface="Calibri"/>
                <a:cs typeface="Calibri"/>
              </a:rPr>
              <a:t>picker dialog. </a:t>
            </a:r>
            <a:r>
              <a:rPr sz="1600" spc="-10" dirty="0">
                <a:latin typeface="Calibri"/>
                <a:cs typeface="Calibri"/>
              </a:rPr>
              <a:t>The </a:t>
            </a:r>
            <a:r>
              <a:rPr sz="1600" spc="-5" dirty="0">
                <a:latin typeface="Calibri"/>
                <a:cs typeface="Calibri"/>
              </a:rPr>
              <a:t>Color will be individual for </a:t>
            </a:r>
            <a:r>
              <a:rPr sz="1600" spc="5" dirty="0">
                <a:latin typeface="Calibri"/>
                <a:cs typeface="Calibri"/>
              </a:rPr>
              <a:t>every </a:t>
            </a:r>
            <a:r>
              <a:rPr sz="1600" spc="-5" dirty="0">
                <a:latin typeface="Calibri"/>
                <a:cs typeface="Calibri"/>
              </a:rPr>
              <a:t>text  </a:t>
            </a:r>
            <a:r>
              <a:rPr sz="1600" spc="-10" dirty="0">
                <a:latin typeface="Calibri"/>
                <a:cs typeface="Calibri"/>
              </a:rPr>
              <a:t>selected. </a:t>
            </a:r>
            <a:r>
              <a:rPr sz="1600" spc="-5" dirty="0">
                <a:latin typeface="Calibri"/>
                <a:cs typeface="Calibri"/>
              </a:rPr>
              <a:t>When Font Foreground color function is triggered, the dialog for  choosing a color </a:t>
            </a:r>
            <a:r>
              <a:rPr sz="1600" dirty="0">
                <a:latin typeface="Calibri"/>
                <a:cs typeface="Calibri"/>
              </a:rPr>
              <a:t>or </a:t>
            </a:r>
            <a:r>
              <a:rPr sz="1600" spc="-5" dirty="0">
                <a:latin typeface="Calibri"/>
                <a:cs typeface="Calibri"/>
              </a:rPr>
              <a:t>a </a:t>
            </a:r>
            <a:r>
              <a:rPr sz="1600" dirty="0">
                <a:latin typeface="Calibri"/>
                <a:cs typeface="Calibri"/>
              </a:rPr>
              <a:t>color </a:t>
            </a:r>
            <a:r>
              <a:rPr sz="1600" spc="-5" dirty="0">
                <a:latin typeface="Calibri"/>
                <a:cs typeface="Calibri"/>
              </a:rPr>
              <a:t>picker dialog will appear and </a:t>
            </a:r>
            <a:r>
              <a:rPr sz="1600" spc="-10" dirty="0">
                <a:latin typeface="Calibri"/>
                <a:cs typeface="Calibri"/>
              </a:rPr>
              <a:t>user </a:t>
            </a:r>
            <a:r>
              <a:rPr sz="1600" spc="-5" dirty="0">
                <a:latin typeface="Calibri"/>
                <a:cs typeface="Calibri"/>
              </a:rPr>
              <a:t>can select either  from the </a:t>
            </a:r>
            <a:r>
              <a:rPr sz="1600" dirty="0">
                <a:latin typeface="Calibri"/>
                <a:cs typeface="Calibri"/>
              </a:rPr>
              <a:t>built-in </a:t>
            </a:r>
            <a:r>
              <a:rPr sz="1600" spc="-5" dirty="0">
                <a:latin typeface="Calibri"/>
                <a:cs typeface="Calibri"/>
              </a:rPr>
              <a:t>colors or user can make custom colors as </a:t>
            </a:r>
            <a:r>
              <a:rPr sz="1600" dirty="0">
                <a:latin typeface="Calibri"/>
                <a:cs typeface="Calibri"/>
              </a:rPr>
              <a:t>well </a:t>
            </a:r>
            <a:r>
              <a:rPr sz="1600" spc="-5" dirty="0">
                <a:latin typeface="Calibri"/>
                <a:cs typeface="Calibri"/>
              </a:rPr>
              <a:t>and the swatches  will be saved as </a:t>
            </a:r>
            <a:r>
              <a:rPr sz="1600" dirty="0">
                <a:latin typeface="Calibri"/>
                <a:cs typeface="Calibri"/>
              </a:rPr>
              <a:t>well. </a:t>
            </a:r>
            <a:r>
              <a:rPr sz="1600" spc="-10" dirty="0">
                <a:latin typeface="Calibri"/>
                <a:cs typeface="Calibri"/>
              </a:rPr>
              <a:t>The </a:t>
            </a:r>
            <a:r>
              <a:rPr sz="1600" spc="-5" dirty="0">
                <a:latin typeface="Calibri"/>
                <a:cs typeface="Calibri"/>
              </a:rPr>
              <a:t>customized color picked will also </a:t>
            </a:r>
            <a:r>
              <a:rPr sz="1600" spc="-10" dirty="0">
                <a:latin typeface="Calibri"/>
                <a:cs typeface="Calibri"/>
              </a:rPr>
              <a:t>show </a:t>
            </a:r>
            <a:r>
              <a:rPr sz="1600" spc="-5" dirty="0">
                <a:latin typeface="Calibri"/>
                <a:cs typeface="Calibri"/>
              </a:rPr>
              <a:t>the </a:t>
            </a:r>
            <a:r>
              <a:rPr sz="1600" dirty="0">
                <a:latin typeface="Calibri"/>
                <a:cs typeface="Calibri"/>
              </a:rPr>
              <a:t>hex </a:t>
            </a:r>
            <a:r>
              <a:rPr sz="1600" spc="-5" dirty="0">
                <a:latin typeface="Calibri"/>
                <a:cs typeface="Calibri"/>
              </a:rPr>
              <a:t>code as  well. </a:t>
            </a:r>
            <a:r>
              <a:rPr sz="1600" spc="-10" dirty="0">
                <a:latin typeface="Calibri"/>
                <a:cs typeface="Calibri"/>
              </a:rPr>
              <a:t>The </a:t>
            </a:r>
            <a:r>
              <a:rPr sz="1600" spc="-5" dirty="0">
                <a:latin typeface="Calibri"/>
                <a:cs typeface="Calibri"/>
              </a:rPr>
              <a:t>related Icon </a:t>
            </a:r>
            <a:r>
              <a:rPr sz="1600" dirty="0">
                <a:latin typeface="Calibri"/>
                <a:cs typeface="Calibri"/>
              </a:rPr>
              <a:t>is </a:t>
            </a:r>
            <a:r>
              <a:rPr sz="1600" spc="-5" dirty="0">
                <a:latin typeface="Calibri"/>
                <a:cs typeface="Calibri"/>
              </a:rPr>
              <a:t>also used to indicate a </a:t>
            </a:r>
            <a:r>
              <a:rPr sz="1600" spc="-10" dirty="0">
                <a:latin typeface="Calibri"/>
                <a:cs typeface="Calibri"/>
              </a:rPr>
              <a:t>user </a:t>
            </a:r>
            <a:r>
              <a:rPr sz="1600" spc="-5" dirty="0">
                <a:latin typeface="Calibri"/>
                <a:cs typeface="Calibri"/>
              </a:rPr>
              <a:t>of what action will </a:t>
            </a:r>
            <a:r>
              <a:rPr sz="1600" spc="-10" dirty="0">
                <a:latin typeface="Calibri"/>
                <a:cs typeface="Calibri"/>
              </a:rPr>
              <a:t>be  performed </a:t>
            </a:r>
            <a:r>
              <a:rPr sz="1600" spc="-5" dirty="0">
                <a:latin typeface="Calibri"/>
                <a:cs typeface="Calibri"/>
              </a:rPr>
              <a:t>when </a:t>
            </a:r>
            <a:r>
              <a:rPr sz="1600" dirty="0">
                <a:latin typeface="Calibri"/>
                <a:cs typeface="Calibri"/>
              </a:rPr>
              <a:t>icon </a:t>
            </a:r>
            <a:r>
              <a:rPr sz="1600" spc="-5" dirty="0">
                <a:latin typeface="Calibri"/>
                <a:cs typeface="Calibri"/>
              </a:rPr>
              <a:t>is triggered by clicking or </a:t>
            </a:r>
            <a:r>
              <a:rPr sz="1600" dirty="0">
                <a:latin typeface="Calibri"/>
                <a:cs typeface="Calibri"/>
              </a:rPr>
              <a:t>by </a:t>
            </a:r>
            <a:r>
              <a:rPr sz="1600" spc="-5" dirty="0">
                <a:latin typeface="Calibri"/>
                <a:cs typeface="Calibri"/>
              </a:rPr>
              <a:t>triggering the shortcut. </a:t>
            </a:r>
            <a:r>
              <a:rPr sz="1600" spc="-10" dirty="0">
                <a:latin typeface="Calibri"/>
                <a:cs typeface="Calibri"/>
              </a:rPr>
              <a:t>When  hovered </a:t>
            </a:r>
            <a:r>
              <a:rPr sz="1600" dirty="0">
                <a:latin typeface="Calibri"/>
                <a:cs typeface="Calibri"/>
              </a:rPr>
              <a:t>over </a:t>
            </a:r>
            <a:r>
              <a:rPr sz="1600" spc="-5" dirty="0">
                <a:latin typeface="Calibri"/>
                <a:cs typeface="Calibri"/>
              </a:rPr>
              <a:t>the mouse we get a glimpse of what the icon is about and a text is  displayed inside a status bar </a:t>
            </a:r>
            <a:r>
              <a:rPr sz="1600" b="1" spc="-5" dirty="0">
                <a:latin typeface="Calibri"/>
                <a:cs typeface="Calibri"/>
              </a:rPr>
              <a:t>“Change text Foreground</a:t>
            </a:r>
            <a:r>
              <a:rPr sz="1600" b="1" spc="30" dirty="0">
                <a:latin typeface="Calibri"/>
                <a:cs typeface="Calibri"/>
              </a:rPr>
              <a:t> </a:t>
            </a:r>
            <a:r>
              <a:rPr sz="1600" b="1" spc="-5" dirty="0">
                <a:latin typeface="Calibri"/>
                <a:cs typeface="Calibri"/>
              </a:rPr>
              <a:t>Color”.</a:t>
            </a:r>
            <a:endParaRPr sz="1600" dirty="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21334" y="5586730"/>
            <a:ext cx="6856095" cy="42430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21334" y="397565"/>
            <a:ext cx="6856095" cy="478403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08508" y="6531534"/>
            <a:ext cx="6684009" cy="26308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52600"/>
              </a:lnSpc>
              <a:spcBef>
                <a:spcPts val="95"/>
              </a:spcBef>
            </a:pPr>
            <a:r>
              <a:rPr sz="1600" spc="-5" dirty="0">
                <a:latin typeface="Calibri"/>
                <a:cs typeface="Calibri"/>
              </a:rPr>
              <a:t>We can change </a:t>
            </a:r>
            <a:r>
              <a:rPr sz="1600" dirty="0">
                <a:latin typeface="Calibri"/>
                <a:cs typeface="Calibri"/>
              </a:rPr>
              <a:t>the </a:t>
            </a:r>
            <a:r>
              <a:rPr sz="1600" spc="-10" dirty="0">
                <a:latin typeface="Calibri"/>
                <a:cs typeface="Calibri"/>
              </a:rPr>
              <a:t>Text </a:t>
            </a:r>
            <a:r>
              <a:rPr sz="1600" spc="-5" dirty="0">
                <a:latin typeface="Calibri"/>
                <a:cs typeface="Calibri"/>
              </a:rPr>
              <a:t>Background </a:t>
            </a:r>
            <a:r>
              <a:rPr sz="1600" spc="-10" dirty="0">
                <a:latin typeface="Calibri"/>
                <a:cs typeface="Calibri"/>
              </a:rPr>
              <a:t>Color </a:t>
            </a:r>
            <a:r>
              <a:rPr sz="1600" spc="-5" dirty="0">
                <a:latin typeface="Calibri"/>
                <a:cs typeface="Calibri"/>
              </a:rPr>
              <a:t>in </a:t>
            </a:r>
            <a:r>
              <a:rPr sz="1600" dirty="0">
                <a:latin typeface="Calibri"/>
                <a:cs typeface="Calibri"/>
              </a:rPr>
              <a:t>our </a:t>
            </a:r>
            <a:r>
              <a:rPr sz="1600" spc="-5" dirty="0">
                <a:latin typeface="Calibri"/>
                <a:cs typeface="Calibri"/>
              </a:rPr>
              <a:t>document by clicking </a:t>
            </a:r>
            <a:r>
              <a:rPr sz="1600" dirty="0">
                <a:latin typeface="Calibri"/>
                <a:cs typeface="Calibri"/>
              </a:rPr>
              <a:t>on </a:t>
            </a:r>
            <a:r>
              <a:rPr sz="1600" spc="-10" dirty="0">
                <a:latin typeface="Calibri"/>
                <a:cs typeface="Calibri"/>
              </a:rPr>
              <a:t>the  </a:t>
            </a:r>
            <a:r>
              <a:rPr sz="1600" spc="-5" dirty="0">
                <a:latin typeface="Calibri"/>
                <a:cs typeface="Calibri"/>
              </a:rPr>
              <a:t>icon from the toolbar or from the menu bar. We </a:t>
            </a:r>
            <a:r>
              <a:rPr sz="1600" spc="-10" dirty="0">
                <a:latin typeface="Calibri"/>
                <a:cs typeface="Calibri"/>
              </a:rPr>
              <a:t>can </a:t>
            </a:r>
            <a:r>
              <a:rPr sz="1600" dirty="0">
                <a:latin typeface="Calibri"/>
                <a:cs typeface="Calibri"/>
              </a:rPr>
              <a:t>also </a:t>
            </a:r>
            <a:r>
              <a:rPr sz="1600" spc="-10" dirty="0">
                <a:latin typeface="Calibri"/>
                <a:cs typeface="Calibri"/>
              </a:rPr>
              <a:t>use </a:t>
            </a:r>
            <a:r>
              <a:rPr sz="1600" b="1" spc="-5" dirty="0">
                <a:latin typeface="Calibri"/>
                <a:cs typeface="Calibri"/>
              </a:rPr>
              <a:t>Ctrl-Alt-B </a:t>
            </a:r>
            <a:r>
              <a:rPr sz="1600" spc="-10" dirty="0">
                <a:latin typeface="Calibri"/>
                <a:cs typeface="Calibri"/>
              </a:rPr>
              <a:t>shortcut  key </a:t>
            </a:r>
            <a:r>
              <a:rPr sz="1600" spc="-5" dirty="0">
                <a:latin typeface="Calibri"/>
                <a:cs typeface="Calibri"/>
              </a:rPr>
              <a:t>to </a:t>
            </a:r>
            <a:r>
              <a:rPr sz="1600" spc="-10" dirty="0">
                <a:latin typeface="Calibri"/>
                <a:cs typeface="Calibri"/>
              </a:rPr>
              <a:t>open </a:t>
            </a:r>
            <a:r>
              <a:rPr sz="1600" spc="-5" dirty="0">
                <a:latin typeface="Calibri"/>
                <a:cs typeface="Calibri"/>
              </a:rPr>
              <a:t>a </a:t>
            </a:r>
            <a:r>
              <a:rPr sz="1600" dirty="0">
                <a:latin typeface="Calibri"/>
                <a:cs typeface="Calibri"/>
              </a:rPr>
              <a:t>color </a:t>
            </a:r>
            <a:r>
              <a:rPr sz="1600" spc="-5" dirty="0">
                <a:latin typeface="Calibri"/>
                <a:cs typeface="Calibri"/>
              </a:rPr>
              <a:t>picker dialog. </a:t>
            </a:r>
            <a:r>
              <a:rPr sz="1600" spc="-10" dirty="0">
                <a:latin typeface="Calibri"/>
                <a:cs typeface="Calibri"/>
              </a:rPr>
              <a:t>The </a:t>
            </a:r>
            <a:r>
              <a:rPr sz="1600" spc="-5" dirty="0">
                <a:latin typeface="Calibri"/>
                <a:cs typeface="Calibri"/>
              </a:rPr>
              <a:t>Color will be individual for every text  </a:t>
            </a:r>
            <a:r>
              <a:rPr sz="1600" spc="-10" dirty="0">
                <a:latin typeface="Calibri"/>
                <a:cs typeface="Calibri"/>
              </a:rPr>
              <a:t>selected. </a:t>
            </a:r>
            <a:r>
              <a:rPr sz="1600" spc="-5" dirty="0">
                <a:latin typeface="Calibri"/>
                <a:cs typeface="Calibri"/>
              </a:rPr>
              <a:t>When Font Foreground color function is triggered, the dialog for  choosing a color </a:t>
            </a:r>
            <a:r>
              <a:rPr sz="1600" dirty="0">
                <a:latin typeface="Calibri"/>
                <a:cs typeface="Calibri"/>
              </a:rPr>
              <a:t>or </a:t>
            </a:r>
            <a:r>
              <a:rPr sz="1600" spc="-5" dirty="0">
                <a:latin typeface="Calibri"/>
                <a:cs typeface="Calibri"/>
              </a:rPr>
              <a:t>a </a:t>
            </a:r>
            <a:r>
              <a:rPr sz="1600" dirty="0">
                <a:latin typeface="Calibri"/>
                <a:cs typeface="Calibri"/>
              </a:rPr>
              <a:t>color </a:t>
            </a:r>
            <a:r>
              <a:rPr sz="1600" spc="-5" dirty="0">
                <a:latin typeface="Calibri"/>
                <a:cs typeface="Calibri"/>
              </a:rPr>
              <a:t>picker dialog will </a:t>
            </a:r>
            <a:r>
              <a:rPr sz="1600" dirty="0">
                <a:latin typeface="Calibri"/>
                <a:cs typeface="Calibri"/>
              </a:rPr>
              <a:t>appear </a:t>
            </a:r>
            <a:r>
              <a:rPr sz="1600" spc="-5" dirty="0">
                <a:latin typeface="Calibri"/>
                <a:cs typeface="Calibri"/>
              </a:rPr>
              <a:t>and </a:t>
            </a:r>
            <a:r>
              <a:rPr sz="1600" spc="-10" dirty="0">
                <a:latin typeface="Calibri"/>
                <a:cs typeface="Calibri"/>
              </a:rPr>
              <a:t>user </a:t>
            </a:r>
            <a:r>
              <a:rPr sz="1600" spc="-5" dirty="0">
                <a:latin typeface="Calibri"/>
                <a:cs typeface="Calibri"/>
              </a:rPr>
              <a:t>can select either  from the </a:t>
            </a:r>
            <a:r>
              <a:rPr sz="1600" dirty="0">
                <a:latin typeface="Calibri"/>
                <a:cs typeface="Calibri"/>
              </a:rPr>
              <a:t>built-in </a:t>
            </a:r>
            <a:r>
              <a:rPr sz="1600" spc="-5" dirty="0">
                <a:latin typeface="Calibri"/>
                <a:cs typeface="Calibri"/>
              </a:rPr>
              <a:t>colors or user can make custom colors as </a:t>
            </a:r>
            <a:r>
              <a:rPr sz="1600" dirty="0">
                <a:latin typeface="Calibri"/>
                <a:cs typeface="Calibri"/>
              </a:rPr>
              <a:t>well </a:t>
            </a:r>
            <a:r>
              <a:rPr sz="1600" spc="-5" dirty="0">
                <a:latin typeface="Calibri"/>
                <a:cs typeface="Calibri"/>
              </a:rPr>
              <a:t>and the swatches  will be </a:t>
            </a:r>
            <a:r>
              <a:rPr sz="1600" spc="-10" dirty="0">
                <a:latin typeface="Calibri"/>
                <a:cs typeface="Calibri"/>
              </a:rPr>
              <a:t>saved </a:t>
            </a:r>
            <a:r>
              <a:rPr sz="1600" spc="-5" dirty="0">
                <a:latin typeface="Calibri"/>
                <a:cs typeface="Calibri"/>
              </a:rPr>
              <a:t>as </a:t>
            </a:r>
            <a:r>
              <a:rPr sz="1600" dirty="0">
                <a:latin typeface="Calibri"/>
                <a:cs typeface="Calibri"/>
              </a:rPr>
              <a:t>well. </a:t>
            </a:r>
            <a:r>
              <a:rPr sz="1600" spc="-10" dirty="0">
                <a:latin typeface="Calibri"/>
                <a:cs typeface="Calibri"/>
              </a:rPr>
              <a:t>The </a:t>
            </a:r>
            <a:r>
              <a:rPr sz="1600" spc="-5" dirty="0">
                <a:latin typeface="Calibri"/>
                <a:cs typeface="Calibri"/>
              </a:rPr>
              <a:t>customized color picked will also </a:t>
            </a:r>
            <a:r>
              <a:rPr sz="1600" spc="-10" dirty="0">
                <a:latin typeface="Calibri"/>
                <a:cs typeface="Calibri"/>
              </a:rPr>
              <a:t>show </a:t>
            </a:r>
            <a:r>
              <a:rPr sz="1600" spc="-5" dirty="0">
                <a:latin typeface="Calibri"/>
                <a:cs typeface="Calibri"/>
              </a:rPr>
              <a:t>the </a:t>
            </a:r>
            <a:r>
              <a:rPr sz="1600" dirty="0">
                <a:latin typeface="Calibri"/>
                <a:cs typeface="Calibri"/>
              </a:rPr>
              <a:t>hex </a:t>
            </a:r>
            <a:r>
              <a:rPr sz="1600" spc="-5" dirty="0">
                <a:latin typeface="Calibri"/>
                <a:cs typeface="Calibri"/>
              </a:rPr>
              <a:t>code</a:t>
            </a:r>
            <a:r>
              <a:rPr sz="1600" spc="12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as</a:t>
            </a:r>
            <a:endParaRPr sz="1600" dirty="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08508" y="9136380"/>
            <a:ext cx="6644640" cy="7696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52500"/>
              </a:lnSpc>
              <a:spcBef>
                <a:spcPts val="100"/>
              </a:spcBef>
            </a:pPr>
            <a:r>
              <a:rPr sz="1600" spc="-5" dirty="0">
                <a:latin typeface="Calibri"/>
                <a:cs typeface="Calibri"/>
              </a:rPr>
              <a:t>well. </a:t>
            </a:r>
            <a:r>
              <a:rPr sz="1600" spc="-10" dirty="0">
                <a:latin typeface="Calibri"/>
                <a:cs typeface="Calibri"/>
              </a:rPr>
              <a:t>The </a:t>
            </a:r>
            <a:r>
              <a:rPr sz="1600" spc="-5" dirty="0">
                <a:latin typeface="Calibri"/>
                <a:cs typeface="Calibri"/>
              </a:rPr>
              <a:t>related Icon </a:t>
            </a:r>
            <a:r>
              <a:rPr sz="1600" dirty="0">
                <a:latin typeface="Calibri"/>
                <a:cs typeface="Calibri"/>
              </a:rPr>
              <a:t>is </a:t>
            </a:r>
            <a:r>
              <a:rPr sz="1600" spc="-5" dirty="0">
                <a:latin typeface="Calibri"/>
                <a:cs typeface="Calibri"/>
              </a:rPr>
              <a:t>also used to indicate a </a:t>
            </a:r>
            <a:r>
              <a:rPr sz="1600" spc="-10" dirty="0">
                <a:latin typeface="Calibri"/>
                <a:cs typeface="Calibri"/>
              </a:rPr>
              <a:t>user </a:t>
            </a:r>
            <a:r>
              <a:rPr sz="1600" spc="-5" dirty="0">
                <a:latin typeface="Calibri"/>
                <a:cs typeface="Calibri"/>
              </a:rPr>
              <a:t>of what action will </a:t>
            </a:r>
            <a:r>
              <a:rPr sz="1600" spc="-10" dirty="0">
                <a:latin typeface="Calibri"/>
                <a:cs typeface="Calibri"/>
              </a:rPr>
              <a:t>be  performed </a:t>
            </a:r>
            <a:r>
              <a:rPr sz="1600" spc="-5" dirty="0">
                <a:latin typeface="Calibri"/>
                <a:cs typeface="Calibri"/>
              </a:rPr>
              <a:t>when </a:t>
            </a:r>
            <a:r>
              <a:rPr sz="1600" dirty="0">
                <a:latin typeface="Calibri"/>
                <a:cs typeface="Calibri"/>
              </a:rPr>
              <a:t>icon </a:t>
            </a:r>
            <a:r>
              <a:rPr sz="1600" spc="-5" dirty="0">
                <a:latin typeface="Calibri"/>
                <a:cs typeface="Calibri"/>
              </a:rPr>
              <a:t>is triggered by clicking or </a:t>
            </a:r>
            <a:r>
              <a:rPr sz="1600" dirty="0">
                <a:latin typeface="Calibri"/>
                <a:cs typeface="Calibri"/>
              </a:rPr>
              <a:t>by </a:t>
            </a:r>
            <a:r>
              <a:rPr sz="1600" spc="-5" dirty="0">
                <a:latin typeface="Calibri"/>
                <a:cs typeface="Calibri"/>
              </a:rPr>
              <a:t>triggering the shortcut.</a:t>
            </a:r>
            <a:r>
              <a:rPr sz="1600" spc="14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When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id="{5D665678-12DB-4E78-84D2-8C004324F14B}"/>
              </a:ext>
            </a:extLst>
          </p:cNvPr>
          <p:cNvSpPr txBox="1">
            <a:spLocks/>
          </p:cNvSpPr>
          <p:nvPr/>
        </p:nvSpPr>
        <p:spPr>
          <a:xfrm>
            <a:off x="444500" y="5365414"/>
            <a:ext cx="6565900" cy="111158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l" defTabSz="388626" rtl="0" eaLnBrk="1" latinLnBrk="0" hangingPunct="1">
              <a:spcBef>
                <a:spcPct val="0"/>
              </a:spcBef>
              <a:buNone/>
              <a:defRPr sz="357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12700" algn="ctr">
              <a:spcBef>
                <a:spcPts val="100"/>
              </a:spcBef>
            </a:pPr>
            <a:r>
              <a:rPr lang="en-US" b="1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18. 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CHANGE </a:t>
            </a:r>
            <a:r>
              <a:rPr lang="en-US" b="1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TEXT 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BACKGROUND</a:t>
            </a:r>
            <a:r>
              <a:rPr lang="en-US" b="1" spc="-9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b="1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COLOR: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08508" y="306729"/>
            <a:ext cx="6621145" cy="7696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52500"/>
              </a:lnSpc>
              <a:spcBef>
                <a:spcPts val="100"/>
              </a:spcBef>
            </a:pPr>
            <a:r>
              <a:rPr sz="1600" spc="-10" dirty="0">
                <a:latin typeface="Calibri"/>
                <a:cs typeface="Calibri"/>
              </a:rPr>
              <a:t>hovered </a:t>
            </a:r>
            <a:r>
              <a:rPr sz="1600" dirty="0">
                <a:latin typeface="Calibri"/>
                <a:cs typeface="Calibri"/>
              </a:rPr>
              <a:t>over </a:t>
            </a:r>
            <a:r>
              <a:rPr sz="1600" spc="-5" dirty="0">
                <a:latin typeface="Calibri"/>
                <a:cs typeface="Calibri"/>
              </a:rPr>
              <a:t>the mouse we get a glimpse of what the icon is about and a text is  displayed inside a status bar </a:t>
            </a:r>
            <a:r>
              <a:rPr sz="1600" b="1" spc="-5" dirty="0">
                <a:latin typeface="Calibri"/>
                <a:cs typeface="Calibri"/>
              </a:rPr>
              <a:t>“Change text Background</a:t>
            </a:r>
            <a:r>
              <a:rPr sz="1600" b="1" spc="35" dirty="0">
                <a:latin typeface="Calibri"/>
                <a:cs typeface="Calibri"/>
              </a:rPr>
              <a:t> </a:t>
            </a:r>
            <a:r>
              <a:rPr sz="1600" b="1" spc="-5" dirty="0">
                <a:latin typeface="Calibri"/>
                <a:cs typeface="Calibri"/>
              </a:rPr>
              <a:t>Color”.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21334" y="1200785"/>
            <a:ext cx="6856095" cy="38544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21334" y="5180329"/>
            <a:ext cx="6856095" cy="40767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E8BC1F1-E8E5-40A2-AE32-02B7B0209907}"/>
              </a:ext>
            </a:extLst>
          </p:cNvPr>
          <p:cNvSpPr txBox="1"/>
          <p:nvPr/>
        </p:nvSpPr>
        <p:spPr>
          <a:xfrm>
            <a:off x="381000" y="2125435"/>
            <a:ext cx="7010400" cy="34411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97815" indent="-285750">
              <a:lnSpc>
                <a:spcPct val="100000"/>
              </a:lnSpc>
              <a:spcBef>
                <a:spcPts val="325"/>
              </a:spcBef>
              <a:buFont typeface="Wingdings" panose="05000000000000000000" pitchFamily="2" charset="2"/>
              <a:buChar char="v"/>
              <a:tabLst>
                <a:tab pos="241935" algn="l"/>
              </a:tabLst>
            </a:pPr>
            <a:r>
              <a:rPr lang="en-US" sz="1800" spc="-5" dirty="0">
                <a:latin typeface="Calibri"/>
                <a:cs typeface="Calibri"/>
              </a:rPr>
              <a:t>The user should </a:t>
            </a:r>
            <a:r>
              <a:rPr lang="en-US" sz="1800" dirty="0">
                <a:latin typeface="Calibri"/>
                <a:cs typeface="Calibri"/>
              </a:rPr>
              <a:t>be </a:t>
            </a:r>
            <a:r>
              <a:rPr lang="en-US" sz="1800" spc="-5" dirty="0">
                <a:latin typeface="Calibri"/>
                <a:cs typeface="Calibri"/>
              </a:rPr>
              <a:t>able to align the text for however </a:t>
            </a:r>
            <a:r>
              <a:rPr lang="en-US" sz="1800" dirty="0">
                <a:latin typeface="Calibri"/>
                <a:cs typeface="Calibri"/>
              </a:rPr>
              <a:t>he </a:t>
            </a:r>
            <a:r>
              <a:rPr lang="en-US" sz="1800" spc="-5" dirty="0">
                <a:latin typeface="Calibri"/>
                <a:cs typeface="Calibri"/>
              </a:rPr>
              <a:t>or </a:t>
            </a:r>
            <a:r>
              <a:rPr lang="en-US" sz="1800" spc="-10" dirty="0">
                <a:latin typeface="Calibri"/>
                <a:cs typeface="Calibri"/>
              </a:rPr>
              <a:t>she</a:t>
            </a:r>
            <a:r>
              <a:rPr lang="en-US" sz="1800" spc="50" dirty="0">
                <a:latin typeface="Calibri"/>
                <a:cs typeface="Calibri"/>
              </a:rPr>
              <a:t> </a:t>
            </a:r>
            <a:r>
              <a:rPr lang="en-US" sz="1800" dirty="0">
                <a:latin typeface="Calibri"/>
                <a:cs typeface="Calibri"/>
              </a:rPr>
              <a:t>wants.</a:t>
            </a:r>
          </a:p>
          <a:p>
            <a:pPr marL="241300" marR="480059" indent="-229235">
              <a:lnSpc>
                <a:spcPct val="116900"/>
              </a:lnSpc>
              <a:buFont typeface="Wingdings"/>
              <a:buChar char=""/>
              <a:tabLst>
                <a:tab pos="241935" algn="l"/>
              </a:tabLst>
            </a:pPr>
            <a:r>
              <a:rPr lang="en-US" sz="1800" spc="-5" dirty="0">
                <a:latin typeface="Calibri"/>
                <a:cs typeface="Calibri"/>
              </a:rPr>
              <a:t>The user should </a:t>
            </a:r>
            <a:r>
              <a:rPr lang="en-US" sz="1800" dirty="0">
                <a:latin typeface="Calibri"/>
                <a:cs typeface="Calibri"/>
              </a:rPr>
              <a:t>be </a:t>
            </a:r>
            <a:r>
              <a:rPr lang="en-US" sz="1800" spc="-5" dirty="0">
                <a:latin typeface="Calibri"/>
                <a:cs typeface="Calibri"/>
              </a:rPr>
              <a:t>able to set the superscripted and subscripted text  formats.</a:t>
            </a:r>
            <a:endParaRPr lang="en-US" sz="1800" dirty="0">
              <a:latin typeface="Calibri"/>
              <a:cs typeface="Calibri"/>
            </a:endParaRPr>
          </a:p>
          <a:p>
            <a:pPr marL="241300" indent="-229235">
              <a:lnSpc>
                <a:spcPct val="100000"/>
              </a:lnSpc>
              <a:spcBef>
                <a:spcPts val="325"/>
              </a:spcBef>
              <a:buFont typeface="Wingdings"/>
              <a:buChar char=""/>
              <a:tabLst>
                <a:tab pos="241935" algn="l"/>
              </a:tabLst>
            </a:pPr>
            <a:r>
              <a:rPr lang="en-US" sz="1800" spc="-5" dirty="0">
                <a:latin typeface="Calibri"/>
                <a:cs typeface="Calibri"/>
              </a:rPr>
              <a:t>The user should </a:t>
            </a:r>
            <a:r>
              <a:rPr lang="en-US" sz="1800" dirty="0">
                <a:latin typeface="Calibri"/>
                <a:cs typeface="Calibri"/>
              </a:rPr>
              <a:t>be </a:t>
            </a:r>
            <a:r>
              <a:rPr lang="en-US" sz="1800" spc="-5" dirty="0">
                <a:latin typeface="Calibri"/>
                <a:cs typeface="Calibri"/>
              </a:rPr>
              <a:t>able to </a:t>
            </a:r>
            <a:r>
              <a:rPr lang="en-US" sz="1800" spc="-10" dirty="0">
                <a:latin typeface="Calibri"/>
                <a:cs typeface="Calibri"/>
              </a:rPr>
              <a:t>indent </a:t>
            </a:r>
            <a:r>
              <a:rPr lang="en-US" sz="1800" spc="-5" dirty="0">
                <a:latin typeface="Calibri"/>
                <a:cs typeface="Calibri"/>
              </a:rPr>
              <a:t>or </a:t>
            </a:r>
            <a:r>
              <a:rPr lang="en-US" sz="1800" spc="-10" dirty="0" err="1">
                <a:latin typeface="Calibri"/>
                <a:cs typeface="Calibri"/>
              </a:rPr>
              <a:t>dedent</a:t>
            </a:r>
            <a:r>
              <a:rPr lang="en-US" sz="1800" spc="-10" dirty="0">
                <a:latin typeface="Calibri"/>
                <a:cs typeface="Calibri"/>
              </a:rPr>
              <a:t> </a:t>
            </a:r>
            <a:r>
              <a:rPr lang="en-US" sz="1800" spc="-5" dirty="0">
                <a:latin typeface="Calibri"/>
                <a:cs typeface="Calibri"/>
              </a:rPr>
              <a:t>a</a:t>
            </a:r>
            <a:r>
              <a:rPr lang="en-US" sz="1800" spc="40" dirty="0">
                <a:latin typeface="Calibri"/>
                <a:cs typeface="Calibri"/>
              </a:rPr>
              <a:t> </a:t>
            </a:r>
            <a:r>
              <a:rPr lang="en-US" sz="1800" dirty="0">
                <a:latin typeface="Calibri"/>
                <a:cs typeface="Calibri"/>
              </a:rPr>
              <a:t>line.</a:t>
            </a:r>
          </a:p>
          <a:p>
            <a:pPr marL="241300" marR="5080" indent="-229235">
              <a:lnSpc>
                <a:spcPts val="2260"/>
              </a:lnSpc>
              <a:spcBef>
                <a:spcPts val="114"/>
              </a:spcBef>
              <a:buFont typeface="Wingdings"/>
              <a:buChar char=""/>
              <a:tabLst>
                <a:tab pos="241935" algn="l"/>
              </a:tabLst>
            </a:pPr>
            <a:r>
              <a:rPr lang="en-US" sz="1800" spc="-5" dirty="0">
                <a:latin typeface="Calibri"/>
                <a:cs typeface="Calibri"/>
              </a:rPr>
              <a:t>The user should </a:t>
            </a:r>
            <a:r>
              <a:rPr lang="en-US" sz="1800" dirty="0">
                <a:latin typeface="Calibri"/>
                <a:cs typeface="Calibri"/>
              </a:rPr>
              <a:t>be </a:t>
            </a:r>
            <a:r>
              <a:rPr lang="en-US" sz="1800" spc="-5" dirty="0">
                <a:latin typeface="Calibri"/>
                <a:cs typeface="Calibri"/>
              </a:rPr>
              <a:t>able to </a:t>
            </a:r>
            <a:r>
              <a:rPr lang="en-US" sz="1800" spc="-10" dirty="0">
                <a:latin typeface="Calibri"/>
                <a:cs typeface="Calibri"/>
              </a:rPr>
              <a:t>print </a:t>
            </a:r>
            <a:r>
              <a:rPr lang="en-US" sz="1800" spc="-5" dirty="0">
                <a:latin typeface="Calibri"/>
                <a:cs typeface="Calibri"/>
              </a:rPr>
              <a:t>a document, set document measurements  and set the type format the document will be printed</a:t>
            </a:r>
            <a:r>
              <a:rPr lang="en-US" sz="1800" spc="25" dirty="0">
                <a:latin typeface="Calibri"/>
                <a:cs typeface="Calibri"/>
              </a:rPr>
              <a:t> </a:t>
            </a:r>
            <a:r>
              <a:rPr lang="en-US" sz="1800" dirty="0">
                <a:latin typeface="Calibri"/>
                <a:cs typeface="Calibri"/>
              </a:rPr>
              <a:t>on.</a:t>
            </a:r>
          </a:p>
          <a:p>
            <a:pPr marL="241300" indent="-229235">
              <a:lnSpc>
                <a:spcPct val="100000"/>
              </a:lnSpc>
              <a:spcBef>
                <a:spcPts val="185"/>
              </a:spcBef>
              <a:buFont typeface="Wingdings"/>
              <a:buChar char=""/>
              <a:tabLst>
                <a:tab pos="241935" algn="l"/>
              </a:tabLst>
            </a:pPr>
            <a:r>
              <a:rPr lang="en-US" sz="1800" spc="-5" dirty="0">
                <a:latin typeface="Calibri"/>
                <a:cs typeface="Calibri"/>
              </a:rPr>
              <a:t>The user should </a:t>
            </a:r>
            <a:r>
              <a:rPr lang="en-US" sz="1800" dirty="0">
                <a:latin typeface="Calibri"/>
                <a:cs typeface="Calibri"/>
              </a:rPr>
              <a:t>be </a:t>
            </a:r>
            <a:r>
              <a:rPr lang="en-US" sz="1800" spc="-5" dirty="0">
                <a:latin typeface="Calibri"/>
                <a:cs typeface="Calibri"/>
              </a:rPr>
              <a:t>able to </a:t>
            </a:r>
            <a:r>
              <a:rPr lang="en-US" sz="1800" spc="-10" dirty="0">
                <a:latin typeface="Calibri"/>
                <a:cs typeface="Calibri"/>
              </a:rPr>
              <a:t>print </a:t>
            </a:r>
            <a:r>
              <a:rPr lang="en-US" sz="1800" spc="-5" dirty="0">
                <a:latin typeface="Calibri"/>
                <a:cs typeface="Calibri"/>
              </a:rPr>
              <a:t>either a grayscale </a:t>
            </a:r>
            <a:r>
              <a:rPr lang="en-US" sz="1800" dirty="0">
                <a:latin typeface="Calibri"/>
                <a:cs typeface="Calibri"/>
              </a:rPr>
              <a:t>or </a:t>
            </a:r>
            <a:r>
              <a:rPr lang="en-US" sz="1800" spc="-5" dirty="0">
                <a:latin typeface="Calibri"/>
                <a:cs typeface="Calibri"/>
              </a:rPr>
              <a:t>a colored</a:t>
            </a:r>
            <a:r>
              <a:rPr lang="en-US" sz="1800" spc="85" dirty="0">
                <a:latin typeface="Calibri"/>
                <a:cs typeface="Calibri"/>
              </a:rPr>
              <a:t> </a:t>
            </a:r>
            <a:r>
              <a:rPr lang="en-US" sz="1800" spc="-10" dirty="0">
                <a:latin typeface="Calibri"/>
                <a:cs typeface="Calibri"/>
              </a:rPr>
              <a:t>document</a:t>
            </a:r>
            <a:endParaRPr lang="en-US" sz="1800" dirty="0">
              <a:latin typeface="Calibri"/>
              <a:cs typeface="Calibri"/>
            </a:endParaRPr>
          </a:p>
          <a:p>
            <a:pPr marL="241300">
              <a:lnSpc>
                <a:spcPct val="100000"/>
              </a:lnSpc>
              <a:spcBef>
                <a:spcPts val="325"/>
              </a:spcBef>
            </a:pPr>
            <a:r>
              <a:rPr lang="en-US" sz="1800" spc="-10" dirty="0">
                <a:latin typeface="Calibri"/>
                <a:cs typeface="Calibri"/>
              </a:rPr>
              <a:t>(Depends </a:t>
            </a:r>
            <a:r>
              <a:rPr lang="en-US" sz="1800" spc="-5" dirty="0">
                <a:latin typeface="Calibri"/>
                <a:cs typeface="Calibri"/>
              </a:rPr>
              <a:t>on if the printer actually support</a:t>
            </a:r>
            <a:r>
              <a:rPr lang="en-US" sz="1800" spc="25" dirty="0">
                <a:latin typeface="Calibri"/>
                <a:cs typeface="Calibri"/>
              </a:rPr>
              <a:t> </a:t>
            </a:r>
            <a:r>
              <a:rPr lang="en-US" sz="1800" spc="5" dirty="0">
                <a:latin typeface="Calibri"/>
                <a:cs typeface="Calibri"/>
              </a:rPr>
              <a:t>it).</a:t>
            </a:r>
            <a:endParaRPr lang="en-US" sz="1800" dirty="0">
              <a:latin typeface="Calibri"/>
              <a:cs typeface="Calibri"/>
            </a:endParaRPr>
          </a:p>
          <a:p>
            <a:pPr marL="241300" indent="-229235">
              <a:lnSpc>
                <a:spcPct val="100000"/>
              </a:lnSpc>
              <a:spcBef>
                <a:spcPts val="325"/>
              </a:spcBef>
              <a:buFont typeface="Wingdings"/>
              <a:buChar char=""/>
              <a:tabLst>
                <a:tab pos="241935" algn="l"/>
              </a:tabLst>
            </a:pPr>
            <a:r>
              <a:rPr lang="en-US" sz="1800" spc="-5" dirty="0">
                <a:latin typeface="Calibri"/>
                <a:cs typeface="Calibri"/>
              </a:rPr>
              <a:t>The user should </a:t>
            </a:r>
            <a:r>
              <a:rPr lang="en-US" sz="1800" dirty="0">
                <a:latin typeface="Calibri"/>
                <a:cs typeface="Calibri"/>
              </a:rPr>
              <a:t>be </a:t>
            </a:r>
            <a:r>
              <a:rPr lang="en-US" sz="1800" spc="-5" dirty="0">
                <a:latin typeface="Calibri"/>
                <a:cs typeface="Calibri"/>
              </a:rPr>
              <a:t>able to preview the </a:t>
            </a:r>
            <a:r>
              <a:rPr lang="en-US" sz="1800" spc="-10" dirty="0">
                <a:latin typeface="Calibri"/>
                <a:cs typeface="Calibri"/>
              </a:rPr>
              <a:t>document </a:t>
            </a:r>
            <a:r>
              <a:rPr lang="en-US" sz="1800" dirty="0">
                <a:latin typeface="Calibri"/>
                <a:cs typeface="Calibri"/>
              </a:rPr>
              <a:t>before</a:t>
            </a:r>
            <a:r>
              <a:rPr lang="en-US" sz="1800" spc="40" dirty="0">
                <a:latin typeface="Calibri"/>
                <a:cs typeface="Calibri"/>
              </a:rPr>
              <a:t> </a:t>
            </a:r>
            <a:r>
              <a:rPr lang="en-US" sz="1800" dirty="0">
                <a:latin typeface="Calibri"/>
                <a:cs typeface="Calibri"/>
              </a:rPr>
              <a:t>printing.</a:t>
            </a:r>
          </a:p>
        </p:txBody>
      </p:sp>
    </p:spTree>
    <p:extLst>
      <p:ext uri="{BB962C8B-B14F-4D97-AF65-F5344CB8AC3E}">
        <p14:creationId xmlns:p14="http://schemas.microsoft.com/office/powerpoint/2010/main" val="409654781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444500" y="762000"/>
            <a:ext cx="6783070" cy="887608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6200" marR="71755">
              <a:lnSpc>
                <a:spcPct val="152600"/>
              </a:lnSpc>
              <a:spcBef>
                <a:spcPts val="100"/>
              </a:spcBef>
            </a:pPr>
            <a:r>
              <a:rPr sz="1600" spc="-5" dirty="0">
                <a:latin typeface="Calibri"/>
                <a:cs typeface="Calibri"/>
              </a:rPr>
              <a:t>We can make a </a:t>
            </a:r>
            <a:r>
              <a:rPr sz="1600" dirty="0">
                <a:latin typeface="Calibri"/>
                <a:cs typeface="Calibri"/>
              </a:rPr>
              <a:t>text </a:t>
            </a:r>
            <a:r>
              <a:rPr sz="1600" spc="-5" dirty="0">
                <a:latin typeface="Calibri"/>
                <a:cs typeface="Calibri"/>
              </a:rPr>
              <a:t>appear </a:t>
            </a:r>
            <a:r>
              <a:rPr sz="1600" spc="-10" dirty="0">
                <a:latin typeface="Calibri"/>
                <a:cs typeface="Calibri"/>
              </a:rPr>
              <a:t>bold </a:t>
            </a:r>
            <a:r>
              <a:rPr sz="1600" spc="-5" dirty="0">
                <a:latin typeface="Calibri"/>
                <a:cs typeface="Calibri"/>
              </a:rPr>
              <a:t>by clicking on the </a:t>
            </a:r>
            <a:r>
              <a:rPr sz="1600" dirty="0">
                <a:latin typeface="Calibri"/>
                <a:cs typeface="Calibri"/>
              </a:rPr>
              <a:t>icon </a:t>
            </a:r>
            <a:r>
              <a:rPr sz="1600" spc="-5" dirty="0">
                <a:latin typeface="Calibri"/>
                <a:cs typeface="Calibri"/>
              </a:rPr>
              <a:t>from the toolbar or from  the </a:t>
            </a:r>
            <a:r>
              <a:rPr sz="1600" spc="-10" dirty="0">
                <a:latin typeface="Calibri"/>
                <a:cs typeface="Calibri"/>
              </a:rPr>
              <a:t>menu </a:t>
            </a:r>
            <a:r>
              <a:rPr sz="1600" spc="-5" dirty="0">
                <a:latin typeface="Calibri"/>
                <a:cs typeface="Calibri"/>
              </a:rPr>
              <a:t>bar. We can also </a:t>
            </a:r>
            <a:r>
              <a:rPr sz="1600" spc="-10" dirty="0">
                <a:latin typeface="Calibri"/>
                <a:cs typeface="Calibri"/>
              </a:rPr>
              <a:t>use </a:t>
            </a:r>
            <a:r>
              <a:rPr sz="1600" b="1" spc="-5" dirty="0">
                <a:latin typeface="Calibri"/>
                <a:cs typeface="Calibri"/>
              </a:rPr>
              <a:t>Ctrl-B </a:t>
            </a:r>
            <a:r>
              <a:rPr sz="1600" spc="-10" dirty="0">
                <a:latin typeface="Calibri"/>
                <a:cs typeface="Calibri"/>
              </a:rPr>
              <a:t>shortcut key </a:t>
            </a:r>
            <a:r>
              <a:rPr sz="1600" spc="-5" dirty="0">
                <a:latin typeface="Calibri"/>
                <a:cs typeface="Calibri"/>
              </a:rPr>
              <a:t>to make a text appear</a:t>
            </a:r>
            <a:r>
              <a:rPr sz="1600" spc="19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bold.</a:t>
            </a:r>
            <a:endParaRPr sz="1600" dirty="0">
              <a:latin typeface="Calibri"/>
              <a:cs typeface="Calibri"/>
            </a:endParaRPr>
          </a:p>
          <a:p>
            <a:pPr marL="76200">
              <a:lnSpc>
                <a:spcPct val="100000"/>
              </a:lnSpc>
              <a:spcBef>
                <a:spcPts val="1005"/>
              </a:spcBef>
            </a:pPr>
            <a:r>
              <a:rPr sz="1600" spc="-5" dirty="0">
                <a:latin typeface="Calibri"/>
                <a:cs typeface="Calibri"/>
              </a:rPr>
              <a:t>The related Icon is also </a:t>
            </a:r>
            <a:r>
              <a:rPr sz="1600" spc="-10" dirty="0">
                <a:latin typeface="Calibri"/>
                <a:cs typeface="Calibri"/>
              </a:rPr>
              <a:t>used </a:t>
            </a:r>
            <a:r>
              <a:rPr sz="1600" spc="-5" dirty="0">
                <a:latin typeface="Calibri"/>
                <a:cs typeface="Calibri"/>
              </a:rPr>
              <a:t>to indicate a </a:t>
            </a:r>
            <a:r>
              <a:rPr sz="1600" spc="-10" dirty="0">
                <a:latin typeface="Calibri"/>
                <a:cs typeface="Calibri"/>
              </a:rPr>
              <a:t>user </a:t>
            </a:r>
            <a:r>
              <a:rPr sz="1600" spc="-5" dirty="0">
                <a:latin typeface="Calibri"/>
                <a:cs typeface="Calibri"/>
              </a:rPr>
              <a:t>of what action will be</a:t>
            </a:r>
            <a:r>
              <a:rPr sz="1600" spc="15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performed</a:t>
            </a:r>
            <a:endParaRPr sz="1600" dirty="0">
              <a:latin typeface="Calibri"/>
              <a:cs typeface="Calibri"/>
            </a:endParaRPr>
          </a:p>
          <a:p>
            <a:pPr marL="76200" marR="5080">
              <a:lnSpc>
                <a:spcPct val="152500"/>
              </a:lnSpc>
              <a:spcBef>
                <a:spcPts val="15"/>
              </a:spcBef>
            </a:pPr>
            <a:r>
              <a:rPr sz="1600" spc="-5" dirty="0">
                <a:latin typeface="Calibri"/>
                <a:cs typeface="Calibri"/>
              </a:rPr>
              <a:t>when icon is triggered by clicking </a:t>
            </a:r>
            <a:r>
              <a:rPr sz="1600" dirty="0">
                <a:latin typeface="Calibri"/>
                <a:cs typeface="Calibri"/>
              </a:rPr>
              <a:t>or by </a:t>
            </a:r>
            <a:r>
              <a:rPr sz="1600" spc="-5" dirty="0">
                <a:latin typeface="Calibri"/>
                <a:cs typeface="Calibri"/>
              </a:rPr>
              <a:t>triggering the shortcut. </a:t>
            </a:r>
            <a:r>
              <a:rPr sz="1600" spc="-10" dirty="0">
                <a:latin typeface="Calibri"/>
                <a:cs typeface="Calibri"/>
              </a:rPr>
              <a:t>When </a:t>
            </a:r>
            <a:r>
              <a:rPr sz="1600" spc="-5" dirty="0">
                <a:latin typeface="Calibri"/>
                <a:cs typeface="Calibri"/>
              </a:rPr>
              <a:t>hovered  </a:t>
            </a:r>
            <a:r>
              <a:rPr sz="1600" spc="-10" dirty="0">
                <a:latin typeface="Calibri"/>
                <a:cs typeface="Calibri"/>
              </a:rPr>
              <a:t>over </a:t>
            </a:r>
            <a:r>
              <a:rPr sz="1600" spc="-5" dirty="0">
                <a:latin typeface="Calibri"/>
                <a:cs typeface="Calibri"/>
              </a:rPr>
              <a:t>the </a:t>
            </a:r>
            <a:r>
              <a:rPr sz="1600" spc="-10" dirty="0">
                <a:latin typeface="Calibri"/>
                <a:cs typeface="Calibri"/>
              </a:rPr>
              <a:t>mouse </a:t>
            </a:r>
            <a:r>
              <a:rPr sz="1600" dirty="0">
                <a:latin typeface="Calibri"/>
                <a:cs typeface="Calibri"/>
              </a:rPr>
              <a:t>we </a:t>
            </a:r>
            <a:r>
              <a:rPr sz="1600" spc="-5" dirty="0">
                <a:latin typeface="Calibri"/>
                <a:cs typeface="Calibri"/>
              </a:rPr>
              <a:t>get a glimpse </a:t>
            </a:r>
            <a:r>
              <a:rPr sz="1600" spc="-10" dirty="0">
                <a:latin typeface="Calibri"/>
                <a:cs typeface="Calibri"/>
              </a:rPr>
              <a:t>of </a:t>
            </a:r>
            <a:r>
              <a:rPr sz="1600" spc="-5" dirty="0">
                <a:latin typeface="Calibri"/>
                <a:cs typeface="Calibri"/>
              </a:rPr>
              <a:t>what the icon is about and a text is displayed  inside a status bar </a:t>
            </a:r>
            <a:r>
              <a:rPr sz="1600" b="1" spc="-10" dirty="0">
                <a:latin typeface="Calibri"/>
                <a:cs typeface="Calibri"/>
              </a:rPr>
              <a:t>“Make </a:t>
            </a:r>
            <a:r>
              <a:rPr sz="1600" b="1" spc="-5" dirty="0">
                <a:latin typeface="Calibri"/>
                <a:cs typeface="Calibri"/>
              </a:rPr>
              <a:t>a text appear</a:t>
            </a:r>
            <a:r>
              <a:rPr sz="1600" b="1" spc="30" dirty="0">
                <a:latin typeface="Calibri"/>
                <a:cs typeface="Calibri"/>
              </a:rPr>
              <a:t> </a:t>
            </a:r>
            <a:r>
              <a:rPr sz="1600" b="1" spc="-5" dirty="0">
                <a:latin typeface="Calibri"/>
                <a:cs typeface="Calibri"/>
              </a:rPr>
              <a:t>bold”.</a:t>
            </a:r>
            <a:endParaRPr sz="1600" dirty="0">
              <a:latin typeface="Calibri"/>
              <a:cs typeface="Calibri"/>
            </a:endParaRPr>
          </a:p>
          <a:p>
            <a:pPr marL="12700" algn="ctr">
              <a:spcBef>
                <a:spcPts val="100"/>
              </a:spcBef>
            </a:pPr>
            <a:r>
              <a:rPr lang="en-US" sz="3570" b="1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20. </a:t>
            </a:r>
            <a:r>
              <a:rPr lang="en-US" sz="357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ITALICIZED TEXT</a:t>
            </a:r>
            <a:endParaRPr lang="en-US" sz="3570" b="1" spc="-5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76200" algn="just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Calibri"/>
                <a:cs typeface="Calibri"/>
              </a:rPr>
              <a:t>We can make a </a:t>
            </a:r>
            <a:r>
              <a:rPr sz="1600" dirty="0">
                <a:latin typeface="Calibri"/>
                <a:cs typeface="Calibri"/>
              </a:rPr>
              <a:t>text </a:t>
            </a:r>
            <a:r>
              <a:rPr sz="1600" spc="-5" dirty="0">
                <a:latin typeface="Calibri"/>
                <a:cs typeface="Calibri"/>
              </a:rPr>
              <a:t>appear italicized by clicking on the icon from the toolbar</a:t>
            </a:r>
            <a:r>
              <a:rPr sz="1600" spc="6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or</a:t>
            </a:r>
            <a:endParaRPr sz="1600" dirty="0">
              <a:latin typeface="Calibri"/>
              <a:cs typeface="Calibri"/>
            </a:endParaRPr>
          </a:p>
          <a:p>
            <a:pPr marL="76200" marR="254000" algn="just">
              <a:lnSpc>
                <a:spcPct val="152500"/>
              </a:lnSpc>
            </a:pPr>
            <a:r>
              <a:rPr sz="1600" spc="-5" dirty="0">
                <a:latin typeface="Calibri"/>
                <a:cs typeface="Calibri"/>
              </a:rPr>
              <a:t>from the </a:t>
            </a:r>
            <a:r>
              <a:rPr sz="1600" spc="-10" dirty="0">
                <a:latin typeface="Calibri"/>
                <a:cs typeface="Calibri"/>
              </a:rPr>
              <a:t>menu </a:t>
            </a:r>
            <a:r>
              <a:rPr sz="1600" spc="-5" dirty="0">
                <a:latin typeface="Calibri"/>
                <a:cs typeface="Calibri"/>
              </a:rPr>
              <a:t>bar. </a:t>
            </a:r>
            <a:r>
              <a:rPr sz="1600" spc="-10" dirty="0">
                <a:latin typeface="Calibri"/>
                <a:cs typeface="Calibri"/>
              </a:rPr>
              <a:t>We </a:t>
            </a:r>
            <a:r>
              <a:rPr sz="1600" spc="-5" dirty="0">
                <a:latin typeface="Calibri"/>
                <a:cs typeface="Calibri"/>
              </a:rPr>
              <a:t>can also use </a:t>
            </a:r>
            <a:r>
              <a:rPr sz="1600" b="1" spc="-5" dirty="0">
                <a:latin typeface="Calibri"/>
                <a:cs typeface="Calibri"/>
              </a:rPr>
              <a:t>Ctrl-I </a:t>
            </a:r>
            <a:r>
              <a:rPr sz="1600" spc="-5" dirty="0">
                <a:latin typeface="Calibri"/>
                <a:cs typeface="Calibri"/>
              </a:rPr>
              <a:t>shortcut key to make a text </a:t>
            </a:r>
            <a:r>
              <a:rPr sz="1600" spc="-10" dirty="0">
                <a:latin typeface="Calibri"/>
                <a:cs typeface="Calibri"/>
              </a:rPr>
              <a:t>appear  </a:t>
            </a:r>
            <a:r>
              <a:rPr sz="1600" spc="-5" dirty="0">
                <a:latin typeface="Calibri"/>
                <a:cs typeface="Calibri"/>
              </a:rPr>
              <a:t>italicized. </a:t>
            </a:r>
            <a:r>
              <a:rPr sz="1600" spc="-10" dirty="0">
                <a:latin typeface="Calibri"/>
                <a:cs typeface="Calibri"/>
              </a:rPr>
              <a:t>The </a:t>
            </a:r>
            <a:r>
              <a:rPr sz="1600" spc="-5" dirty="0">
                <a:latin typeface="Calibri"/>
                <a:cs typeface="Calibri"/>
              </a:rPr>
              <a:t>related Icon </a:t>
            </a:r>
            <a:r>
              <a:rPr sz="1600" dirty="0">
                <a:latin typeface="Calibri"/>
                <a:cs typeface="Calibri"/>
              </a:rPr>
              <a:t>is </a:t>
            </a:r>
            <a:r>
              <a:rPr sz="1600" spc="-5" dirty="0">
                <a:latin typeface="Calibri"/>
                <a:cs typeface="Calibri"/>
              </a:rPr>
              <a:t>also used to indicate a user of what action </a:t>
            </a:r>
            <a:r>
              <a:rPr sz="1600" dirty="0">
                <a:latin typeface="Calibri"/>
                <a:cs typeface="Calibri"/>
              </a:rPr>
              <a:t>will</a:t>
            </a:r>
            <a:r>
              <a:rPr sz="1600" spc="11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be</a:t>
            </a:r>
            <a:endParaRPr sz="1600" dirty="0">
              <a:latin typeface="Calibri"/>
              <a:cs typeface="Calibri"/>
            </a:endParaRPr>
          </a:p>
          <a:p>
            <a:pPr marL="76200" marR="76835" algn="just">
              <a:lnSpc>
                <a:spcPct val="152500"/>
              </a:lnSpc>
              <a:spcBef>
                <a:spcPts val="10"/>
              </a:spcBef>
            </a:pPr>
            <a:r>
              <a:rPr sz="1600" spc="-10" dirty="0">
                <a:latin typeface="Calibri"/>
                <a:cs typeface="Calibri"/>
              </a:rPr>
              <a:t>performed </a:t>
            </a:r>
            <a:r>
              <a:rPr sz="1600" spc="-5" dirty="0">
                <a:latin typeface="Calibri"/>
                <a:cs typeface="Calibri"/>
              </a:rPr>
              <a:t>when </a:t>
            </a:r>
            <a:r>
              <a:rPr sz="1600" dirty="0">
                <a:latin typeface="Calibri"/>
                <a:cs typeface="Calibri"/>
              </a:rPr>
              <a:t>icon </a:t>
            </a:r>
            <a:r>
              <a:rPr sz="1600" spc="-5" dirty="0">
                <a:latin typeface="Calibri"/>
                <a:cs typeface="Calibri"/>
              </a:rPr>
              <a:t>is triggered by clicking or </a:t>
            </a:r>
            <a:r>
              <a:rPr sz="1600" dirty="0">
                <a:latin typeface="Calibri"/>
                <a:cs typeface="Calibri"/>
              </a:rPr>
              <a:t>by </a:t>
            </a:r>
            <a:r>
              <a:rPr sz="1600" spc="-5" dirty="0">
                <a:latin typeface="Calibri"/>
                <a:cs typeface="Calibri"/>
              </a:rPr>
              <a:t>triggering the shortcut. </a:t>
            </a:r>
            <a:r>
              <a:rPr sz="1600" spc="-10" dirty="0">
                <a:latin typeface="Calibri"/>
                <a:cs typeface="Calibri"/>
              </a:rPr>
              <a:t>When  hovered </a:t>
            </a:r>
            <a:r>
              <a:rPr sz="1600" dirty="0">
                <a:latin typeface="Calibri"/>
                <a:cs typeface="Calibri"/>
              </a:rPr>
              <a:t>over </a:t>
            </a:r>
            <a:r>
              <a:rPr sz="1600" spc="-5" dirty="0">
                <a:latin typeface="Calibri"/>
                <a:cs typeface="Calibri"/>
              </a:rPr>
              <a:t>the mouse we get a glimpse of what the icon is about and a text is  displayed inside a status bar </a:t>
            </a:r>
            <a:r>
              <a:rPr sz="1600" b="1" spc="-10" dirty="0">
                <a:latin typeface="Calibri"/>
                <a:cs typeface="Calibri"/>
              </a:rPr>
              <a:t>“Make </a:t>
            </a:r>
            <a:r>
              <a:rPr sz="1600" b="1" spc="-5" dirty="0">
                <a:latin typeface="Calibri"/>
                <a:cs typeface="Calibri"/>
              </a:rPr>
              <a:t>a text appear</a:t>
            </a:r>
            <a:r>
              <a:rPr sz="1600" b="1" spc="45" dirty="0">
                <a:latin typeface="Calibri"/>
                <a:cs typeface="Calibri"/>
              </a:rPr>
              <a:t> </a:t>
            </a:r>
            <a:r>
              <a:rPr sz="1600" b="1" dirty="0">
                <a:latin typeface="Calibri"/>
                <a:cs typeface="Calibri"/>
              </a:rPr>
              <a:t>italicized”.</a:t>
            </a:r>
            <a:endParaRPr sz="1600" dirty="0">
              <a:latin typeface="Calibri"/>
              <a:cs typeface="Calibri"/>
            </a:endParaRPr>
          </a:p>
          <a:p>
            <a:pPr marL="12700" algn="ctr">
              <a:spcBef>
                <a:spcPts val="100"/>
              </a:spcBef>
            </a:pPr>
            <a:r>
              <a:rPr lang="en-US" sz="3570" b="1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21. </a:t>
            </a:r>
            <a:r>
              <a:rPr lang="en-US" sz="357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UNDERLINED TEXT</a:t>
            </a:r>
            <a:endParaRPr lang="en-US" sz="3570" b="1" spc="-5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76200" algn="just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Calibri"/>
                <a:cs typeface="Calibri"/>
              </a:rPr>
              <a:t>We can make a </a:t>
            </a:r>
            <a:r>
              <a:rPr sz="1600" dirty="0">
                <a:latin typeface="Calibri"/>
                <a:cs typeface="Calibri"/>
              </a:rPr>
              <a:t>text </a:t>
            </a:r>
            <a:r>
              <a:rPr sz="1600" spc="-5" dirty="0">
                <a:latin typeface="Calibri"/>
                <a:cs typeface="Calibri"/>
              </a:rPr>
              <a:t>appear underlined by clicking on the icon from the</a:t>
            </a:r>
            <a:r>
              <a:rPr sz="1600" spc="4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toolbar</a:t>
            </a:r>
            <a:endParaRPr sz="1600" dirty="0">
              <a:latin typeface="Calibri"/>
              <a:cs typeface="Calibri"/>
            </a:endParaRPr>
          </a:p>
          <a:p>
            <a:pPr marL="76200" marR="10160" algn="just">
              <a:lnSpc>
                <a:spcPct val="152500"/>
              </a:lnSpc>
            </a:pPr>
            <a:r>
              <a:rPr sz="1600" spc="-5" dirty="0">
                <a:latin typeface="Calibri"/>
                <a:cs typeface="Calibri"/>
              </a:rPr>
              <a:t>or from the </a:t>
            </a:r>
            <a:r>
              <a:rPr sz="1600" spc="-10" dirty="0">
                <a:latin typeface="Calibri"/>
                <a:cs typeface="Calibri"/>
              </a:rPr>
              <a:t>menu </a:t>
            </a:r>
            <a:r>
              <a:rPr sz="1600" spc="-5" dirty="0">
                <a:latin typeface="Calibri"/>
                <a:cs typeface="Calibri"/>
              </a:rPr>
              <a:t>bar. </a:t>
            </a:r>
            <a:r>
              <a:rPr sz="1600" spc="-10" dirty="0">
                <a:latin typeface="Calibri"/>
                <a:cs typeface="Calibri"/>
              </a:rPr>
              <a:t>We </a:t>
            </a:r>
            <a:r>
              <a:rPr sz="1600" spc="-5" dirty="0">
                <a:latin typeface="Calibri"/>
                <a:cs typeface="Calibri"/>
              </a:rPr>
              <a:t>can also use </a:t>
            </a:r>
            <a:r>
              <a:rPr sz="1600" b="1" spc="-5" dirty="0">
                <a:latin typeface="Calibri"/>
                <a:cs typeface="Calibri"/>
              </a:rPr>
              <a:t>Ctrl-U </a:t>
            </a:r>
            <a:r>
              <a:rPr sz="1600" spc="-5" dirty="0">
                <a:latin typeface="Calibri"/>
                <a:cs typeface="Calibri"/>
              </a:rPr>
              <a:t>shortcut </a:t>
            </a:r>
            <a:r>
              <a:rPr sz="1600" spc="-10" dirty="0">
                <a:latin typeface="Calibri"/>
                <a:cs typeface="Calibri"/>
              </a:rPr>
              <a:t>key </a:t>
            </a:r>
            <a:r>
              <a:rPr sz="1600" spc="-5" dirty="0">
                <a:latin typeface="Calibri"/>
                <a:cs typeface="Calibri"/>
              </a:rPr>
              <a:t>to make a text </a:t>
            </a:r>
            <a:r>
              <a:rPr sz="1600" spc="-10" dirty="0">
                <a:latin typeface="Calibri"/>
                <a:cs typeface="Calibri"/>
              </a:rPr>
              <a:t>appear  </a:t>
            </a:r>
            <a:r>
              <a:rPr sz="1600" spc="-5" dirty="0">
                <a:latin typeface="Calibri"/>
                <a:cs typeface="Calibri"/>
              </a:rPr>
              <a:t>underlined. </a:t>
            </a:r>
            <a:r>
              <a:rPr sz="1600" spc="-10" dirty="0">
                <a:latin typeface="Calibri"/>
                <a:cs typeface="Calibri"/>
              </a:rPr>
              <a:t>The </a:t>
            </a:r>
            <a:r>
              <a:rPr sz="1600" dirty="0">
                <a:latin typeface="Calibri"/>
                <a:cs typeface="Calibri"/>
              </a:rPr>
              <a:t>related </a:t>
            </a:r>
            <a:r>
              <a:rPr sz="1600" spc="-5" dirty="0">
                <a:latin typeface="Calibri"/>
                <a:cs typeface="Calibri"/>
              </a:rPr>
              <a:t>Icon </a:t>
            </a:r>
            <a:r>
              <a:rPr sz="1600" dirty="0">
                <a:latin typeface="Calibri"/>
                <a:cs typeface="Calibri"/>
              </a:rPr>
              <a:t>is </a:t>
            </a:r>
            <a:r>
              <a:rPr sz="1600" spc="-5" dirty="0">
                <a:latin typeface="Calibri"/>
                <a:cs typeface="Calibri"/>
              </a:rPr>
              <a:t>also </a:t>
            </a:r>
            <a:r>
              <a:rPr sz="1600" spc="-10" dirty="0">
                <a:latin typeface="Calibri"/>
                <a:cs typeface="Calibri"/>
              </a:rPr>
              <a:t>used </a:t>
            </a:r>
            <a:r>
              <a:rPr sz="1600" spc="-5" dirty="0">
                <a:latin typeface="Calibri"/>
                <a:cs typeface="Calibri"/>
              </a:rPr>
              <a:t>to indicate a user of what action will</a:t>
            </a:r>
            <a:r>
              <a:rPr sz="1600" spc="9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be</a:t>
            </a:r>
            <a:endParaRPr sz="1600" dirty="0">
              <a:latin typeface="Calibri"/>
              <a:cs typeface="Calibri"/>
            </a:endParaRPr>
          </a:p>
          <a:p>
            <a:pPr marL="76200" marR="76200" algn="just">
              <a:lnSpc>
                <a:spcPct val="152600"/>
              </a:lnSpc>
              <a:spcBef>
                <a:spcPts val="10"/>
              </a:spcBef>
            </a:pPr>
            <a:r>
              <a:rPr sz="1600" spc="-10" dirty="0">
                <a:latin typeface="Calibri"/>
                <a:cs typeface="Calibri"/>
              </a:rPr>
              <a:t>performed </a:t>
            </a:r>
            <a:r>
              <a:rPr sz="1600" spc="-5" dirty="0">
                <a:latin typeface="Calibri"/>
                <a:cs typeface="Calibri"/>
              </a:rPr>
              <a:t>when </a:t>
            </a:r>
            <a:r>
              <a:rPr sz="1600" dirty="0">
                <a:latin typeface="Calibri"/>
                <a:cs typeface="Calibri"/>
              </a:rPr>
              <a:t>icon </a:t>
            </a:r>
            <a:r>
              <a:rPr sz="1600" spc="-5" dirty="0">
                <a:latin typeface="Calibri"/>
                <a:cs typeface="Calibri"/>
              </a:rPr>
              <a:t>is triggered by clicking or </a:t>
            </a:r>
            <a:r>
              <a:rPr sz="1600" dirty="0">
                <a:latin typeface="Calibri"/>
                <a:cs typeface="Calibri"/>
              </a:rPr>
              <a:t>by </a:t>
            </a:r>
            <a:r>
              <a:rPr sz="1600" spc="-5" dirty="0">
                <a:latin typeface="Calibri"/>
                <a:cs typeface="Calibri"/>
              </a:rPr>
              <a:t>triggering the shortcut. </a:t>
            </a:r>
            <a:r>
              <a:rPr sz="1600" spc="-10" dirty="0">
                <a:latin typeface="Calibri"/>
                <a:cs typeface="Calibri"/>
              </a:rPr>
              <a:t>When  hovered </a:t>
            </a:r>
            <a:r>
              <a:rPr sz="1600" dirty="0">
                <a:latin typeface="Calibri"/>
                <a:cs typeface="Calibri"/>
              </a:rPr>
              <a:t>over </a:t>
            </a:r>
            <a:r>
              <a:rPr sz="1600" spc="-5" dirty="0">
                <a:latin typeface="Calibri"/>
                <a:cs typeface="Calibri"/>
              </a:rPr>
              <a:t>the mouse we get a glimpse of what the icon is about and a text is  displayed inside a status bar </a:t>
            </a:r>
            <a:r>
              <a:rPr sz="1600" b="1" spc="-10" dirty="0">
                <a:latin typeface="Calibri"/>
                <a:cs typeface="Calibri"/>
              </a:rPr>
              <a:t>“Make </a:t>
            </a:r>
            <a:r>
              <a:rPr sz="1600" b="1" spc="-5" dirty="0">
                <a:latin typeface="Calibri"/>
                <a:cs typeface="Calibri"/>
              </a:rPr>
              <a:t>a text appear</a:t>
            </a:r>
            <a:r>
              <a:rPr sz="1600" b="1" spc="55" dirty="0">
                <a:latin typeface="Calibri"/>
                <a:cs typeface="Calibri"/>
              </a:rPr>
              <a:t> </a:t>
            </a:r>
            <a:r>
              <a:rPr sz="1600" b="1" spc="-5" dirty="0">
                <a:latin typeface="Calibri"/>
                <a:cs typeface="Calibri"/>
              </a:rPr>
              <a:t>underlined”.</a:t>
            </a:r>
            <a:endParaRPr sz="1600" dirty="0">
              <a:latin typeface="Calibri"/>
              <a:cs typeface="Calibri"/>
            </a:endParaRPr>
          </a:p>
          <a:p>
            <a:pPr marL="12700" algn="ctr">
              <a:spcBef>
                <a:spcPts val="100"/>
              </a:spcBef>
            </a:pPr>
            <a:r>
              <a:rPr lang="en-US" sz="3570" b="1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22. STRIKED-OUT TEXT</a:t>
            </a:r>
          </a:p>
          <a:p>
            <a:pPr marL="76200" algn="just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Calibri"/>
                <a:cs typeface="Calibri"/>
              </a:rPr>
              <a:t>We can make a </a:t>
            </a:r>
            <a:r>
              <a:rPr sz="1600" dirty="0">
                <a:latin typeface="Calibri"/>
                <a:cs typeface="Calibri"/>
              </a:rPr>
              <a:t>text </a:t>
            </a:r>
            <a:r>
              <a:rPr sz="1600" spc="-5" dirty="0">
                <a:latin typeface="Calibri"/>
                <a:cs typeface="Calibri"/>
              </a:rPr>
              <a:t>appear striked-out by clicking on </a:t>
            </a:r>
            <a:r>
              <a:rPr sz="1600" dirty="0">
                <a:latin typeface="Calibri"/>
                <a:cs typeface="Calibri"/>
              </a:rPr>
              <a:t>the </a:t>
            </a:r>
            <a:r>
              <a:rPr sz="1600" spc="-5" dirty="0">
                <a:latin typeface="Calibri"/>
                <a:cs typeface="Calibri"/>
              </a:rPr>
              <a:t>icon from the</a:t>
            </a:r>
            <a:r>
              <a:rPr sz="1600" spc="2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toolbar</a:t>
            </a:r>
            <a:endParaRPr sz="1600" dirty="0">
              <a:latin typeface="Calibri"/>
              <a:cs typeface="Calibri"/>
            </a:endParaRPr>
          </a:p>
          <a:p>
            <a:pPr marL="76200" algn="just">
              <a:lnSpc>
                <a:spcPct val="100000"/>
              </a:lnSpc>
              <a:spcBef>
                <a:spcPts val="1005"/>
              </a:spcBef>
            </a:pPr>
            <a:r>
              <a:rPr sz="1600" spc="-5" dirty="0">
                <a:latin typeface="Calibri"/>
                <a:cs typeface="Calibri"/>
              </a:rPr>
              <a:t>or from the </a:t>
            </a:r>
            <a:r>
              <a:rPr sz="1600" spc="-10" dirty="0">
                <a:latin typeface="Calibri"/>
                <a:cs typeface="Calibri"/>
              </a:rPr>
              <a:t>menu </a:t>
            </a:r>
            <a:r>
              <a:rPr sz="1600" spc="-5" dirty="0">
                <a:latin typeface="Calibri"/>
                <a:cs typeface="Calibri"/>
              </a:rPr>
              <a:t>bar. The related Icon </a:t>
            </a:r>
            <a:r>
              <a:rPr sz="1600" dirty="0">
                <a:latin typeface="Calibri"/>
                <a:cs typeface="Calibri"/>
              </a:rPr>
              <a:t>is </a:t>
            </a:r>
            <a:r>
              <a:rPr sz="1600" spc="-5" dirty="0">
                <a:latin typeface="Calibri"/>
                <a:cs typeface="Calibri"/>
              </a:rPr>
              <a:t>also </a:t>
            </a:r>
            <a:r>
              <a:rPr sz="1600" spc="-10" dirty="0">
                <a:latin typeface="Calibri"/>
                <a:cs typeface="Calibri"/>
              </a:rPr>
              <a:t>used </a:t>
            </a:r>
            <a:r>
              <a:rPr sz="1600" spc="-5" dirty="0">
                <a:latin typeface="Calibri"/>
                <a:cs typeface="Calibri"/>
              </a:rPr>
              <a:t>to </a:t>
            </a:r>
            <a:r>
              <a:rPr sz="1600" dirty="0">
                <a:latin typeface="Calibri"/>
                <a:cs typeface="Calibri"/>
              </a:rPr>
              <a:t>indicate </a:t>
            </a:r>
            <a:r>
              <a:rPr sz="1600" spc="-5" dirty="0">
                <a:latin typeface="Calibri"/>
                <a:cs typeface="Calibri"/>
              </a:rPr>
              <a:t>a </a:t>
            </a:r>
            <a:r>
              <a:rPr sz="1600" spc="-10" dirty="0">
                <a:latin typeface="Calibri"/>
                <a:cs typeface="Calibri"/>
              </a:rPr>
              <a:t>user </a:t>
            </a:r>
            <a:r>
              <a:rPr sz="1600" spc="-5" dirty="0">
                <a:latin typeface="Calibri"/>
                <a:cs typeface="Calibri"/>
              </a:rPr>
              <a:t>of</a:t>
            </a:r>
            <a:r>
              <a:rPr sz="1600" spc="10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what</a:t>
            </a:r>
            <a:endParaRPr sz="1600" dirty="0">
              <a:latin typeface="Calibri"/>
              <a:cs typeface="Calibri"/>
            </a:endParaRPr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id="{5FFB6E61-D161-42E2-A6F8-256C2FAE2CA9}"/>
              </a:ext>
            </a:extLst>
          </p:cNvPr>
          <p:cNvSpPr txBox="1">
            <a:spLocks/>
          </p:cNvSpPr>
          <p:nvPr/>
        </p:nvSpPr>
        <p:spPr>
          <a:xfrm>
            <a:off x="444500" y="173690"/>
            <a:ext cx="6565900" cy="562205"/>
          </a:xfrm>
          <a:prstGeom prst="rect">
            <a:avLst/>
          </a:prstGeom>
        </p:spPr>
        <p:txBody>
          <a:bodyPr vert="horz" wrap="square" lIns="0" tIns="12700" rIns="0" bIns="0" rtlCol="0" anchor="t">
            <a:spAutoFit/>
          </a:bodyPr>
          <a:lstStyle>
            <a:lvl1pPr algn="l" defTabSz="388626" rtl="0" eaLnBrk="1" latinLnBrk="0" hangingPunct="1">
              <a:spcBef>
                <a:spcPct val="0"/>
              </a:spcBef>
              <a:buNone/>
              <a:defRPr sz="357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12700" algn="ctr">
              <a:spcBef>
                <a:spcPts val="100"/>
              </a:spcBef>
            </a:pPr>
            <a:r>
              <a:rPr lang="en-US" b="1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19. 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BOLD TEXT</a:t>
            </a:r>
            <a:endParaRPr lang="en-US" b="1" spc="-5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08508" y="306729"/>
            <a:ext cx="6460490" cy="15132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52500"/>
              </a:lnSpc>
              <a:spcBef>
                <a:spcPts val="100"/>
              </a:spcBef>
            </a:pPr>
            <a:r>
              <a:rPr sz="1600" spc="-5" dirty="0">
                <a:latin typeface="Calibri"/>
                <a:cs typeface="Calibri"/>
              </a:rPr>
              <a:t>action will be </a:t>
            </a:r>
            <a:r>
              <a:rPr sz="1600" spc="-10" dirty="0">
                <a:latin typeface="Calibri"/>
                <a:cs typeface="Calibri"/>
              </a:rPr>
              <a:t>performed </a:t>
            </a:r>
            <a:r>
              <a:rPr sz="1600" spc="-5" dirty="0">
                <a:latin typeface="Calibri"/>
                <a:cs typeface="Calibri"/>
              </a:rPr>
              <a:t>when icon </a:t>
            </a:r>
            <a:r>
              <a:rPr sz="1600" spc="5" dirty="0">
                <a:latin typeface="Calibri"/>
                <a:cs typeface="Calibri"/>
              </a:rPr>
              <a:t>is </a:t>
            </a:r>
            <a:r>
              <a:rPr sz="1600" spc="-5" dirty="0">
                <a:latin typeface="Calibri"/>
                <a:cs typeface="Calibri"/>
              </a:rPr>
              <a:t>triggered by </a:t>
            </a:r>
            <a:r>
              <a:rPr sz="1600" dirty="0">
                <a:latin typeface="Calibri"/>
                <a:cs typeface="Calibri"/>
              </a:rPr>
              <a:t>clicking </a:t>
            </a:r>
            <a:r>
              <a:rPr sz="1600" spc="-5" dirty="0">
                <a:latin typeface="Calibri"/>
                <a:cs typeface="Calibri"/>
              </a:rPr>
              <a:t>or by triggering the  </a:t>
            </a:r>
            <a:r>
              <a:rPr sz="1600" spc="-10" dirty="0">
                <a:latin typeface="Calibri"/>
                <a:cs typeface="Calibri"/>
              </a:rPr>
              <a:t>shortcut. </a:t>
            </a:r>
            <a:r>
              <a:rPr sz="1600" spc="-5" dirty="0">
                <a:latin typeface="Calibri"/>
                <a:cs typeface="Calibri"/>
              </a:rPr>
              <a:t>When hovered over the mouse we get a glimpse </a:t>
            </a:r>
            <a:r>
              <a:rPr sz="1600" spc="-10" dirty="0">
                <a:latin typeface="Calibri"/>
                <a:cs typeface="Calibri"/>
              </a:rPr>
              <a:t>of </a:t>
            </a:r>
            <a:r>
              <a:rPr sz="1600" spc="-5" dirty="0">
                <a:latin typeface="Calibri"/>
                <a:cs typeface="Calibri"/>
              </a:rPr>
              <a:t>what the icon </a:t>
            </a:r>
            <a:r>
              <a:rPr sz="1600" dirty="0">
                <a:latin typeface="Calibri"/>
                <a:cs typeface="Calibri"/>
              </a:rPr>
              <a:t>is  </a:t>
            </a:r>
            <a:r>
              <a:rPr sz="1600" spc="-5" dirty="0">
                <a:latin typeface="Calibri"/>
                <a:cs typeface="Calibri"/>
              </a:rPr>
              <a:t>about and a text is displayed inside a status bar </a:t>
            </a:r>
            <a:r>
              <a:rPr sz="1600" b="1" spc="-10" dirty="0">
                <a:latin typeface="Calibri"/>
                <a:cs typeface="Calibri"/>
              </a:rPr>
              <a:t>“Make </a:t>
            </a:r>
            <a:r>
              <a:rPr sz="1600" b="1" spc="-5" dirty="0">
                <a:latin typeface="Calibri"/>
                <a:cs typeface="Calibri"/>
              </a:rPr>
              <a:t>a text appear striked-  out”.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21334" y="2254250"/>
            <a:ext cx="6856095" cy="68897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609600" y="2286000"/>
            <a:ext cx="6727190" cy="26308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52600"/>
              </a:lnSpc>
              <a:spcBef>
                <a:spcPts val="100"/>
              </a:spcBef>
            </a:pPr>
            <a:r>
              <a:rPr sz="1600" spc="-5" dirty="0">
                <a:latin typeface="Calibri"/>
                <a:cs typeface="Calibri"/>
              </a:rPr>
              <a:t>We can make a </a:t>
            </a:r>
            <a:r>
              <a:rPr sz="1600" dirty="0">
                <a:latin typeface="Calibri"/>
                <a:cs typeface="Calibri"/>
              </a:rPr>
              <a:t>text </a:t>
            </a:r>
            <a:r>
              <a:rPr sz="1600" spc="-5" dirty="0">
                <a:latin typeface="Calibri"/>
                <a:cs typeface="Calibri"/>
              </a:rPr>
              <a:t>appear superscripted by clicking </a:t>
            </a:r>
            <a:r>
              <a:rPr sz="1600" dirty="0">
                <a:latin typeface="Calibri"/>
                <a:cs typeface="Calibri"/>
              </a:rPr>
              <a:t>on </a:t>
            </a:r>
            <a:r>
              <a:rPr sz="1600" spc="-5" dirty="0">
                <a:latin typeface="Calibri"/>
                <a:cs typeface="Calibri"/>
              </a:rPr>
              <a:t>the icon from </a:t>
            </a:r>
            <a:r>
              <a:rPr sz="1600" dirty="0">
                <a:latin typeface="Calibri"/>
                <a:cs typeface="Calibri"/>
              </a:rPr>
              <a:t>the  </a:t>
            </a:r>
            <a:r>
              <a:rPr sz="1600" spc="-5" dirty="0">
                <a:latin typeface="Calibri"/>
                <a:cs typeface="Calibri"/>
              </a:rPr>
              <a:t>toolbar or from the menu bar. We can also </a:t>
            </a:r>
            <a:r>
              <a:rPr sz="1600" spc="-10" dirty="0">
                <a:latin typeface="Calibri"/>
                <a:cs typeface="Calibri"/>
              </a:rPr>
              <a:t>use </a:t>
            </a:r>
            <a:r>
              <a:rPr sz="1600" b="1" spc="-5" dirty="0">
                <a:latin typeface="Calibri"/>
                <a:cs typeface="Calibri"/>
              </a:rPr>
              <a:t>Ctrl-PgUp </a:t>
            </a:r>
            <a:r>
              <a:rPr sz="1600" spc="-5" dirty="0">
                <a:latin typeface="Calibri"/>
                <a:cs typeface="Calibri"/>
              </a:rPr>
              <a:t>shortcut key to make a  text appear superscripted. </a:t>
            </a:r>
            <a:r>
              <a:rPr sz="1600" spc="-10" dirty="0">
                <a:latin typeface="Calibri"/>
                <a:cs typeface="Calibri"/>
              </a:rPr>
              <a:t>The </a:t>
            </a:r>
            <a:r>
              <a:rPr sz="1600" spc="-5" dirty="0">
                <a:latin typeface="Calibri"/>
                <a:cs typeface="Calibri"/>
              </a:rPr>
              <a:t>related Icon </a:t>
            </a:r>
            <a:r>
              <a:rPr sz="1600" dirty="0">
                <a:latin typeface="Calibri"/>
                <a:cs typeface="Calibri"/>
              </a:rPr>
              <a:t>is </a:t>
            </a:r>
            <a:r>
              <a:rPr sz="1600" spc="-5" dirty="0">
                <a:latin typeface="Calibri"/>
                <a:cs typeface="Calibri"/>
              </a:rPr>
              <a:t>also </a:t>
            </a:r>
            <a:r>
              <a:rPr sz="1600" spc="-10" dirty="0">
                <a:latin typeface="Calibri"/>
                <a:cs typeface="Calibri"/>
              </a:rPr>
              <a:t>used </a:t>
            </a:r>
            <a:r>
              <a:rPr sz="1600" spc="-5" dirty="0">
                <a:latin typeface="Calibri"/>
                <a:cs typeface="Calibri"/>
              </a:rPr>
              <a:t>to indicate a </a:t>
            </a:r>
            <a:r>
              <a:rPr sz="1600" spc="-10" dirty="0">
                <a:latin typeface="Calibri"/>
                <a:cs typeface="Calibri"/>
              </a:rPr>
              <a:t>user </a:t>
            </a:r>
            <a:r>
              <a:rPr sz="1600" spc="-5" dirty="0">
                <a:latin typeface="Calibri"/>
                <a:cs typeface="Calibri"/>
              </a:rPr>
              <a:t>of what  action will be </a:t>
            </a:r>
            <a:r>
              <a:rPr sz="1600" spc="-10" dirty="0">
                <a:latin typeface="Calibri"/>
                <a:cs typeface="Calibri"/>
              </a:rPr>
              <a:t>performed </a:t>
            </a:r>
            <a:r>
              <a:rPr sz="1600" spc="-5" dirty="0">
                <a:latin typeface="Calibri"/>
                <a:cs typeface="Calibri"/>
              </a:rPr>
              <a:t>when icon </a:t>
            </a:r>
            <a:r>
              <a:rPr sz="1600" spc="5" dirty="0">
                <a:latin typeface="Calibri"/>
                <a:cs typeface="Calibri"/>
              </a:rPr>
              <a:t>is </a:t>
            </a:r>
            <a:r>
              <a:rPr sz="1600" spc="-5" dirty="0">
                <a:latin typeface="Calibri"/>
                <a:cs typeface="Calibri"/>
              </a:rPr>
              <a:t>triggered by clicking or by triggering the  </a:t>
            </a:r>
            <a:r>
              <a:rPr sz="1600" spc="-10" dirty="0">
                <a:latin typeface="Calibri"/>
                <a:cs typeface="Calibri"/>
              </a:rPr>
              <a:t>shortcut. </a:t>
            </a:r>
            <a:r>
              <a:rPr sz="1600" spc="-5" dirty="0">
                <a:latin typeface="Calibri"/>
                <a:cs typeface="Calibri"/>
              </a:rPr>
              <a:t>When hovered over the mouse we get a glimpse </a:t>
            </a:r>
            <a:r>
              <a:rPr sz="1600" spc="-10" dirty="0">
                <a:latin typeface="Calibri"/>
                <a:cs typeface="Calibri"/>
              </a:rPr>
              <a:t>of </a:t>
            </a:r>
            <a:r>
              <a:rPr sz="1600" spc="-5" dirty="0">
                <a:latin typeface="Calibri"/>
                <a:cs typeface="Calibri"/>
              </a:rPr>
              <a:t>what the icon </a:t>
            </a:r>
            <a:r>
              <a:rPr sz="1600" dirty="0">
                <a:latin typeface="Calibri"/>
                <a:cs typeface="Calibri"/>
              </a:rPr>
              <a:t>is  </a:t>
            </a:r>
            <a:r>
              <a:rPr sz="1600" spc="-5" dirty="0">
                <a:latin typeface="Calibri"/>
                <a:cs typeface="Calibri"/>
              </a:rPr>
              <a:t>about and a text is displayed inside a status bar </a:t>
            </a:r>
            <a:r>
              <a:rPr sz="1600" b="1" spc="-10" dirty="0">
                <a:latin typeface="Calibri"/>
                <a:cs typeface="Calibri"/>
              </a:rPr>
              <a:t>“Make </a:t>
            </a:r>
            <a:r>
              <a:rPr sz="1600" b="1" spc="-5" dirty="0">
                <a:latin typeface="Calibri"/>
                <a:cs typeface="Calibri"/>
              </a:rPr>
              <a:t>a text appear  superscripted”.</a:t>
            </a:r>
            <a:endParaRPr sz="1600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57200" y="5562600"/>
            <a:ext cx="6640195" cy="3060067"/>
          </a:xfrm>
          <a:prstGeom prst="rect">
            <a:avLst/>
          </a:prstGeom>
        </p:spPr>
        <p:txBody>
          <a:bodyPr vert="horz" wrap="square" lIns="0" tIns="31114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lang="en-US" sz="3570" b="1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24. </a:t>
            </a:r>
            <a:r>
              <a:rPr lang="en-US" sz="357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SUBSCRIPTED TEXT</a:t>
            </a:r>
            <a:endParaRPr lang="en-US" sz="3570" b="1" spc="-5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76200">
              <a:lnSpc>
                <a:spcPct val="100000"/>
              </a:lnSpc>
              <a:spcBef>
                <a:spcPts val="90"/>
              </a:spcBef>
            </a:pPr>
            <a:r>
              <a:rPr sz="1600" spc="-5" dirty="0">
                <a:latin typeface="Calibri"/>
                <a:cs typeface="Calibri"/>
              </a:rPr>
              <a:t>We can make a </a:t>
            </a:r>
            <a:r>
              <a:rPr sz="1600" dirty="0">
                <a:latin typeface="Calibri"/>
                <a:cs typeface="Calibri"/>
              </a:rPr>
              <a:t>text </a:t>
            </a:r>
            <a:r>
              <a:rPr sz="1600" spc="-5" dirty="0">
                <a:latin typeface="Calibri"/>
                <a:cs typeface="Calibri"/>
              </a:rPr>
              <a:t>appear subscripted by clicking on </a:t>
            </a:r>
            <a:r>
              <a:rPr sz="1600" dirty="0">
                <a:latin typeface="Calibri"/>
                <a:cs typeface="Calibri"/>
              </a:rPr>
              <a:t>the </a:t>
            </a:r>
            <a:r>
              <a:rPr sz="1600" spc="-5" dirty="0">
                <a:latin typeface="Calibri"/>
                <a:cs typeface="Calibri"/>
              </a:rPr>
              <a:t>icon from the</a:t>
            </a:r>
            <a:r>
              <a:rPr sz="1600" spc="4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toolbar</a:t>
            </a:r>
            <a:endParaRPr sz="1600" dirty="0">
              <a:latin typeface="Calibri"/>
              <a:cs typeface="Calibri"/>
            </a:endParaRPr>
          </a:p>
          <a:p>
            <a:pPr marL="76200" marR="184150">
              <a:lnSpc>
                <a:spcPct val="152500"/>
              </a:lnSpc>
            </a:pPr>
            <a:r>
              <a:rPr sz="1600" spc="-5" dirty="0">
                <a:latin typeface="Calibri"/>
                <a:cs typeface="Calibri"/>
              </a:rPr>
              <a:t>or from the </a:t>
            </a:r>
            <a:r>
              <a:rPr sz="1600" spc="-10" dirty="0">
                <a:latin typeface="Calibri"/>
                <a:cs typeface="Calibri"/>
              </a:rPr>
              <a:t>menu </a:t>
            </a:r>
            <a:r>
              <a:rPr sz="1600" spc="-5" dirty="0">
                <a:latin typeface="Calibri"/>
                <a:cs typeface="Calibri"/>
              </a:rPr>
              <a:t>bar. </a:t>
            </a:r>
            <a:r>
              <a:rPr sz="1600" spc="-10" dirty="0">
                <a:latin typeface="Calibri"/>
                <a:cs typeface="Calibri"/>
              </a:rPr>
              <a:t>We </a:t>
            </a:r>
            <a:r>
              <a:rPr sz="1600" spc="-5" dirty="0">
                <a:latin typeface="Calibri"/>
                <a:cs typeface="Calibri"/>
              </a:rPr>
              <a:t>can also use </a:t>
            </a:r>
            <a:r>
              <a:rPr sz="1600" b="1" spc="-5" dirty="0">
                <a:latin typeface="Calibri"/>
                <a:cs typeface="Calibri"/>
              </a:rPr>
              <a:t>Ctrl-PgDn </a:t>
            </a:r>
            <a:r>
              <a:rPr sz="1600" spc="-5" dirty="0">
                <a:latin typeface="Calibri"/>
                <a:cs typeface="Calibri"/>
              </a:rPr>
              <a:t>shortcut key to make a text  appear subscripted. </a:t>
            </a:r>
            <a:r>
              <a:rPr sz="1600" spc="-10" dirty="0">
                <a:latin typeface="Calibri"/>
                <a:cs typeface="Calibri"/>
              </a:rPr>
              <a:t>The </a:t>
            </a:r>
            <a:r>
              <a:rPr sz="1600" spc="-5" dirty="0">
                <a:latin typeface="Calibri"/>
                <a:cs typeface="Calibri"/>
              </a:rPr>
              <a:t>related Icon is also </a:t>
            </a:r>
            <a:r>
              <a:rPr sz="1600" spc="-10" dirty="0">
                <a:latin typeface="Calibri"/>
                <a:cs typeface="Calibri"/>
              </a:rPr>
              <a:t>used </a:t>
            </a:r>
            <a:r>
              <a:rPr sz="1600" spc="-5" dirty="0">
                <a:latin typeface="Calibri"/>
                <a:cs typeface="Calibri"/>
              </a:rPr>
              <a:t>to </a:t>
            </a:r>
            <a:r>
              <a:rPr sz="1600" dirty="0">
                <a:latin typeface="Calibri"/>
                <a:cs typeface="Calibri"/>
              </a:rPr>
              <a:t>indicate </a:t>
            </a:r>
            <a:r>
              <a:rPr sz="1600" spc="-5" dirty="0">
                <a:latin typeface="Calibri"/>
                <a:cs typeface="Calibri"/>
              </a:rPr>
              <a:t>a </a:t>
            </a:r>
            <a:r>
              <a:rPr sz="1600" spc="-10" dirty="0">
                <a:latin typeface="Calibri"/>
                <a:cs typeface="Calibri"/>
              </a:rPr>
              <a:t>user </a:t>
            </a:r>
            <a:r>
              <a:rPr sz="1600" spc="-5" dirty="0">
                <a:latin typeface="Calibri"/>
                <a:cs typeface="Calibri"/>
              </a:rPr>
              <a:t>of</a:t>
            </a:r>
            <a:r>
              <a:rPr sz="1600" spc="7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what</a:t>
            </a:r>
          </a:p>
          <a:p>
            <a:pPr marL="76200" marR="118745">
              <a:lnSpc>
                <a:spcPct val="152500"/>
              </a:lnSpc>
              <a:spcBef>
                <a:spcPts val="15"/>
              </a:spcBef>
            </a:pPr>
            <a:r>
              <a:rPr sz="1600" spc="-5" dirty="0">
                <a:latin typeface="Calibri"/>
                <a:cs typeface="Calibri"/>
              </a:rPr>
              <a:t>action will be </a:t>
            </a:r>
            <a:r>
              <a:rPr sz="1600" spc="-10" dirty="0">
                <a:latin typeface="Calibri"/>
                <a:cs typeface="Calibri"/>
              </a:rPr>
              <a:t>performed </a:t>
            </a:r>
            <a:r>
              <a:rPr sz="1600" spc="-5" dirty="0">
                <a:latin typeface="Calibri"/>
                <a:cs typeface="Calibri"/>
              </a:rPr>
              <a:t>when icon </a:t>
            </a:r>
            <a:r>
              <a:rPr sz="1600" spc="5" dirty="0">
                <a:latin typeface="Calibri"/>
                <a:cs typeface="Calibri"/>
              </a:rPr>
              <a:t>is </a:t>
            </a:r>
            <a:r>
              <a:rPr sz="1600" spc="-5" dirty="0">
                <a:latin typeface="Calibri"/>
                <a:cs typeface="Calibri"/>
              </a:rPr>
              <a:t>triggered by clicking or by </a:t>
            </a:r>
            <a:r>
              <a:rPr sz="1600" dirty="0">
                <a:latin typeface="Calibri"/>
                <a:cs typeface="Calibri"/>
              </a:rPr>
              <a:t>triggering </a:t>
            </a:r>
            <a:r>
              <a:rPr sz="1600" spc="-5" dirty="0">
                <a:latin typeface="Calibri"/>
                <a:cs typeface="Calibri"/>
              </a:rPr>
              <a:t>the  </a:t>
            </a:r>
            <a:r>
              <a:rPr sz="1600" spc="-10" dirty="0">
                <a:latin typeface="Calibri"/>
                <a:cs typeface="Calibri"/>
              </a:rPr>
              <a:t>shortcut. </a:t>
            </a:r>
            <a:r>
              <a:rPr sz="1600" spc="-5" dirty="0">
                <a:latin typeface="Calibri"/>
                <a:cs typeface="Calibri"/>
              </a:rPr>
              <a:t>When hovered over the mouse we get a glimpse </a:t>
            </a:r>
            <a:r>
              <a:rPr sz="1600" spc="-10" dirty="0">
                <a:latin typeface="Calibri"/>
                <a:cs typeface="Calibri"/>
              </a:rPr>
              <a:t>of </a:t>
            </a:r>
            <a:r>
              <a:rPr sz="1600" spc="-5" dirty="0">
                <a:latin typeface="Calibri"/>
                <a:cs typeface="Calibri"/>
              </a:rPr>
              <a:t>what the icon </a:t>
            </a:r>
            <a:r>
              <a:rPr sz="1600" dirty="0">
                <a:latin typeface="Calibri"/>
                <a:cs typeface="Calibri"/>
              </a:rPr>
              <a:t>is  </a:t>
            </a:r>
            <a:r>
              <a:rPr sz="1600" spc="-5" dirty="0">
                <a:latin typeface="Calibri"/>
                <a:cs typeface="Calibri"/>
              </a:rPr>
              <a:t>about and a text is displayed inside a status bar </a:t>
            </a:r>
            <a:r>
              <a:rPr sz="1600" b="1" spc="-10" dirty="0">
                <a:latin typeface="Calibri"/>
                <a:cs typeface="Calibri"/>
              </a:rPr>
              <a:t>“Make </a:t>
            </a:r>
            <a:r>
              <a:rPr sz="1600" b="1" spc="-5" dirty="0">
                <a:latin typeface="Calibri"/>
                <a:cs typeface="Calibri"/>
              </a:rPr>
              <a:t>a text appear  subscripted”.</a:t>
            </a:r>
            <a:endParaRPr sz="1600" dirty="0">
              <a:latin typeface="Calibri"/>
              <a:cs typeface="Calibri"/>
            </a:endParaRPr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80FB42FC-33B9-472E-A6E3-30C3FA5F80CA}"/>
              </a:ext>
            </a:extLst>
          </p:cNvPr>
          <p:cNvSpPr txBox="1">
            <a:spLocks/>
          </p:cNvSpPr>
          <p:nvPr/>
        </p:nvSpPr>
        <p:spPr>
          <a:xfrm>
            <a:off x="673100" y="1647595"/>
            <a:ext cx="6565900" cy="562205"/>
          </a:xfrm>
          <a:prstGeom prst="rect">
            <a:avLst/>
          </a:prstGeom>
        </p:spPr>
        <p:txBody>
          <a:bodyPr vert="horz" wrap="square" lIns="0" tIns="12700" rIns="0" bIns="0" rtlCol="0" anchor="t">
            <a:spAutoFit/>
          </a:bodyPr>
          <a:lstStyle>
            <a:lvl1pPr algn="l" defTabSz="388626" rtl="0" eaLnBrk="1" latinLnBrk="0" hangingPunct="1">
              <a:spcBef>
                <a:spcPct val="0"/>
              </a:spcBef>
              <a:buNone/>
              <a:defRPr sz="357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12700" algn="ctr">
              <a:spcBef>
                <a:spcPts val="100"/>
              </a:spcBef>
            </a:pPr>
            <a:r>
              <a:rPr lang="en-US" b="1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23. 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SUPERSCRIPTED TEXT</a:t>
            </a:r>
            <a:endParaRPr lang="en-US" b="1" spc="-5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21334" y="990600"/>
            <a:ext cx="6802755" cy="53640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44500" y="6868795"/>
            <a:ext cx="6685280" cy="5622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lang="en-US" sz="3570" b="1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25. </a:t>
            </a:r>
            <a:r>
              <a:rPr lang="en-US" sz="357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ALIGNING TEXT</a:t>
            </a:r>
            <a:endParaRPr lang="en-US" sz="3570" b="1" spc="-5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08508" y="7391400"/>
            <a:ext cx="6685280" cy="15132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52500"/>
              </a:lnSpc>
              <a:spcBef>
                <a:spcPts val="100"/>
              </a:spcBef>
            </a:pPr>
            <a:r>
              <a:rPr sz="1600" spc="-5" dirty="0">
                <a:latin typeface="Calibri"/>
                <a:cs typeface="Calibri"/>
              </a:rPr>
              <a:t>We can make align a text to the left, </a:t>
            </a:r>
            <a:r>
              <a:rPr sz="1600" spc="-10" dirty="0">
                <a:latin typeface="Calibri"/>
                <a:cs typeface="Calibri"/>
              </a:rPr>
              <a:t>to </a:t>
            </a:r>
            <a:r>
              <a:rPr sz="1600" spc="-5" dirty="0">
                <a:latin typeface="Calibri"/>
                <a:cs typeface="Calibri"/>
              </a:rPr>
              <a:t>the right, to the center or align justify </a:t>
            </a:r>
            <a:r>
              <a:rPr sz="1600" spc="-10" dirty="0">
                <a:latin typeface="Calibri"/>
                <a:cs typeface="Calibri"/>
              </a:rPr>
              <a:t>by  </a:t>
            </a:r>
            <a:r>
              <a:rPr sz="1600" spc="-5" dirty="0">
                <a:latin typeface="Calibri"/>
                <a:cs typeface="Calibri"/>
              </a:rPr>
              <a:t>clicking on the icons from the toolbar or from the </a:t>
            </a:r>
            <a:r>
              <a:rPr sz="1600" dirty="0">
                <a:latin typeface="Calibri"/>
                <a:cs typeface="Calibri"/>
              </a:rPr>
              <a:t>menu </a:t>
            </a:r>
            <a:r>
              <a:rPr sz="1600" spc="-5" dirty="0">
                <a:latin typeface="Calibri"/>
                <a:cs typeface="Calibri"/>
              </a:rPr>
              <a:t>bar. </a:t>
            </a:r>
            <a:r>
              <a:rPr sz="1600" spc="-10" dirty="0">
                <a:latin typeface="Calibri"/>
                <a:cs typeface="Calibri"/>
              </a:rPr>
              <a:t>We </a:t>
            </a:r>
            <a:r>
              <a:rPr sz="1600" spc="-5" dirty="0">
                <a:latin typeface="Calibri"/>
                <a:cs typeface="Calibri"/>
              </a:rPr>
              <a:t>can also </a:t>
            </a:r>
            <a:r>
              <a:rPr sz="1600" spc="-10" dirty="0">
                <a:latin typeface="Calibri"/>
                <a:cs typeface="Calibri"/>
              </a:rPr>
              <a:t>use </a:t>
            </a:r>
            <a:r>
              <a:rPr sz="1600" spc="-5" dirty="0">
                <a:latin typeface="Calibri"/>
                <a:cs typeface="Calibri"/>
              </a:rPr>
              <a:t>the  </a:t>
            </a:r>
            <a:r>
              <a:rPr sz="1600" b="1" spc="-5" dirty="0">
                <a:latin typeface="Calibri"/>
                <a:cs typeface="Calibri"/>
              </a:rPr>
              <a:t>Ctrl-L </a:t>
            </a:r>
            <a:r>
              <a:rPr sz="1600" spc="-5" dirty="0">
                <a:latin typeface="Calibri"/>
                <a:cs typeface="Calibri"/>
              </a:rPr>
              <a:t>shortcut key for left aligning </a:t>
            </a:r>
            <a:r>
              <a:rPr sz="1600" spc="-10" dirty="0">
                <a:latin typeface="Calibri"/>
                <a:cs typeface="Calibri"/>
              </a:rPr>
              <a:t>the </a:t>
            </a:r>
            <a:r>
              <a:rPr sz="1600" spc="-5" dirty="0">
                <a:latin typeface="Calibri"/>
                <a:cs typeface="Calibri"/>
              </a:rPr>
              <a:t>text, </a:t>
            </a:r>
            <a:r>
              <a:rPr sz="1600" b="1" spc="-5" dirty="0">
                <a:latin typeface="Calibri"/>
                <a:cs typeface="Calibri"/>
              </a:rPr>
              <a:t>Ctrl-R </a:t>
            </a:r>
            <a:r>
              <a:rPr sz="1600" spc="-5" dirty="0">
                <a:latin typeface="Calibri"/>
                <a:cs typeface="Calibri"/>
              </a:rPr>
              <a:t>shortcut key for right aligning  the text, </a:t>
            </a:r>
            <a:r>
              <a:rPr sz="1600" b="1" spc="-5" dirty="0">
                <a:latin typeface="Calibri"/>
                <a:cs typeface="Calibri"/>
              </a:rPr>
              <a:t>Ctrl-E </a:t>
            </a:r>
            <a:r>
              <a:rPr sz="1600" spc="-5" dirty="0">
                <a:latin typeface="Calibri"/>
                <a:cs typeface="Calibri"/>
              </a:rPr>
              <a:t>shortcut key for center aligning the text, </a:t>
            </a:r>
            <a:r>
              <a:rPr sz="1600" b="1" spc="-5" dirty="0">
                <a:latin typeface="Calibri"/>
                <a:cs typeface="Calibri"/>
              </a:rPr>
              <a:t>Ctrl-J shortcut key</a:t>
            </a:r>
            <a:r>
              <a:rPr sz="1600" b="1" spc="114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for</a:t>
            </a:r>
            <a:endParaRPr sz="1600" dirty="0">
              <a:latin typeface="Calibri"/>
              <a:cs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08508" y="306729"/>
            <a:ext cx="6573520" cy="22586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52600"/>
              </a:lnSpc>
              <a:spcBef>
                <a:spcPts val="95"/>
              </a:spcBef>
            </a:pPr>
            <a:r>
              <a:rPr sz="1600" spc="-5" dirty="0">
                <a:latin typeface="Calibri"/>
                <a:cs typeface="Calibri"/>
              </a:rPr>
              <a:t>justify the text aligning. </a:t>
            </a:r>
            <a:r>
              <a:rPr sz="1600" spc="-10" dirty="0">
                <a:latin typeface="Calibri"/>
                <a:cs typeface="Calibri"/>
              </a:rPr>
              <a:t>The </a:t>
            </a:r>
            <a:r>
              <a:rPr sz="1600" spc="-5" dirty="0">
                <a:latin typeface="Calibri"/>
                <a:cs typeface="Calibri"/>
              </a:rPr>
              <a:t>related Icon </a:t>
            </a:r>
            <a:r>
              <a:rPr sz="1600" dirty="0">
                <a:latin typeface="Calibri"/>
                <a:cs typeface="Calibri"/>
              </a:rPr>
              <a:t>is </a:t>
            </a:r>
            <a:r>
              <a:rPr sz="1600" spc="-5" dirty="0">
                <a:latin typeface="Calibri"/>
                <a:cs typeface="Calibri"/>
              </a:rPr>
              <a:t>also used to indicate a </a:t>
            </a:r>
            <a:r>
              <a:rPr sz="1600" spc="-10" dirty="0">
                <a:latin typeface="Calibri"/>
                <a:cs typeface="Calibri"/>
              </a:rPr>
              <a:t>user </a:t>
            </a:r>
            <a:r>
              <a:rPr sz="1600" spc="-5" dirty="0">
                <a:latin typeface="Calibri"/>
                <a:cs typeface="Calibri"/>
              </a:rPr>
              <a:t>of what  action will be </a:t>
            </a:r>
            <a:r>
              <a:rPr sz="1600" spc="-10" dirty="0">
                <a:latin typeface="Calibri"/>
                <a:cs typeface="Calibri"/>
              </a:rPr>
              <a:t>performed </a:t>
            </a:r>
            <a:r>
              <a:rPr sz="1600" spc="-5" dirty="0">
                <a:latin typeface="Calibri"/>
                <a:cs typeface="Calibri"/>
              </a:rPr>
              <a:t>when icon </a:t>
            </a:r>
            <a:r>
              <a:rPr sz="1600" spc="5" dirty="0">
                <a:latin typeface="Calibri"/>
                <a:cs typeface="Calibri"/>
              </a:rPr>
              <a:t>is </a:t>
            </a:r>
            <a:r>
              <a:rPr sz="1600" spc="-5" dirty="0">
                <a:latin typeface="Calibri"/>
                <a:cs typeface="Calibri"/>
              </a:rPr>
              <a:t>triggered by clicking or by triggering the  </a:t>
            </a:r>
            <a:r>
              <a:rPr sz="1600" spc="-10" dirty="0">
                <a:latin typeface="Calibri"/>
                <a:cs typeface="Calibri"/>
              </a:rPr>
              <a:t>shortcut. </a:t>
            </a:r>
            <a:r>
              <a:rPr sz="1600" spc="-5" dirty="0">
                <a:latin typeface="Calibri"/>
                <a:cs typeface="Calibri"/>
              </a:rPr>
              <a:t>When hovered over the mouse we get a glimpse </a:t>
            </a:r>
            <a:r>
              <a:rPr sz="1600" spc="-10" dirty="0">
                <a:latin typeface="Calibri"/>
                <a:cs typeface="Calibri"/>
              </a:rPr>
              <a:t>of </a:t>
            </a:r>
            <a:r>
              <a:rPr sz="1600" spc="-5" dirty="0">
                <a:latin typeface="Calibri"/>
                <a:cs typeface="Calibri"/>
              </a:rPr>
              <a:t>what the icon </a:t>
            </a:r>
            <a:r>
              <a:rPr sz="1600" dirty="0">
                <a:latin typeface="Calibri"/>
                <a:cs typeface="Calibri"/>
              </a:rPr>
              <a:t>is  </a:t>
            </a:r>
            <a:r>
              <a:rPr sz="1600" spc="-5" dirty="0">
                <a:latin typeface="Calibri"/>
                <a:cs typeface="Calibri"/>
              </a:rPr>
              <a:t>about and a texts are displayed </a:t>
            </a:r>
            <a:r>
              <a:rPr sz="1600" dirty="0">
                <a:latin typeface="Calibri"/>
                <a:cs typeface="Calibri"/>
              </a:rPr>
              <a:t>inside </a:t>
            </a:r>
            <a:r>
              <a:rPr sz="1600" spc="-5" dirty="0">
                <a:latin typeface="Calibri"/>
                <a:cs typeface="Calibri"/>
              </a:rPr>
              <a:t>a status bar like </a:t>
            </a:r>
            <a:r>
              <a:rPr sz="1600" b="1" spc="-5" dirty="0">
                <a:latin typeface="Calibri"/>
                <a:cs typeface="Calibri"/>
              </a:rPr>
              <a:t>“Align a text to </a:t>
            </a:r>
            <a:r>
              <a:rPr sz="1600" b="1" dirty="0">
                <a:latin typeface="Calibri"/>
                <a:cs typeface="Calibri"/>
              </a:rPr>
              <a:t>the </a:t>
            </a:r>
            <a:r>
              <a:rPr sz="1600" b="1" spc="-5" dirty="0">
                <a:latin typeface="Calibri"/>
                <a:cs typeface="Calibri"/>
              </a:rPr>
              <a:t>left”  </a:t>
            </a:r>
            <a:r>
              <a:rPr sz="1600" spc="-5" dirty="0">
                <a:latin typeface="Calibri"/>
                <a:cs typeface="Calibri"/>
              </a:rPr>
              <a:t>for left aligning </a:t>
            </a:r>
            <a:r>
              <a:rPr sz="1600" b="1" spc="-5" dirty="0">
                <a:latin typeface="Calibri"/>
                <a:cs typeface="Calibri"/>
              </a:rPr>
              <a:t>“Align a text to the right” </a:t>
            </a:r>
            <a:r>
              <a:rPr sz="1600" dirty="0">
                <a:latin typeface="Calibri"/>
                <a:cs typeface="Calibri"/>
              </a:rPr>
              <a:t>for </a:t>
            </a:r>
            <a:r>
              <a:rPr sz="1600" spc="-5" dirty="0">
                <a:latin typeface="Calibri"/>
                <a:cs typeface="Calibri"/>
              </a:rPr>
              <a:t>right aligning, </a:t>
            </a:r>
            <a:r>
              <a:rPr sz="1600" b="1" spc="-5" dirty="0">
                <a:latin typeface="Calibri"/>
                <a:cs typeface="Calibri"/>
              </a:rPr>
              <a:t>“Align a text </a:t>
            </a:r>
            <a:r>
              <a:rPr sz="1600" b="1" dirty="0">
                <a:latin typeface="Calibri"/>
                <a:cs typeface="Calibri"/>
              </a:rPr>
              <a:t>to </a:t>
            </a:r>
            <a:r>
              <a:rPr sz="1600" b="1" spc="-10" dirty="0">
                <a:latin typeface="Calibri"/>
                <a:cs typeface="Calibri"/>
              </a:rPr>
              <a:t>the  center” </a:t>
            </a:r>
            <a:r>
              <a:rPr sz="1600" dirty="0">
                <a:latin typeface="Calibri"/>
                <a:cs typeface="Calibri"/>
              </a:rPr>
              <a:t>for </a:t>
            </a:r>
            <a:r>
              <a:rPr sz="1600" spc="-5" dirty="0">
                <a:latin typeface="Calibri"/>
                <a:cs typeface="Calibri"/>
              </a:rPr>
              <a:t>center aligning and </a:t>
            </a:r>
            <a:r>
              <a:rPr sz="1600" b="1" spc="-5" dirty="0">
                <a:latin typeface="Calibri"/>
                <a:cs typeface="Calibri"/>
              </a:rPr>
              <a:t>“Align a </a:t>
            </a:r>
            <a:r>
              <a:rPr sz="1600" b="1" dirty="0">
                <a:latin typeface="Calibri"/>
                <a:cs typeface="Calibri"/>
              </a:rPr>
              <a:t>text </a:t>
            </a:r>
            <a:r>
              <a:rPr sz="1600" b="1" spc="-5" dirty="0">
                <a:latin typeface="Calibri"/>
                <a:cs typeface="Calibri"/>
              </a:rPr>
              <a:t>justified” </a:t>
            </a:r>
            <a:r>
              <a:rPr sz="1600" spc="-5" dirty="0">
                <a:latin typeface="Calibri"/>
                <a:cs typeface="Calibri"/>
              </a:rPr>
              <a:t>for justify aligning a</a:t>
            </a:r>
            <a:r>
              <a:rPr sz="1600" spc="13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text</a:t>
            </a:r>
            <a:r>
              <a:rPr sz="1600" b="1" dirty="0">
                <a:latin typeface="Calibri"/>
                <a:cs typeface="Calibri"/>
              </a:rPr>
              <a:t>.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21334" y="2689860"/>
            <a:ext cx="6856095" cy="49149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44500" y="7684723"/>
            <a:ext cx="6791959" cy="1929951"/>
          </a:xfrm>
          <a:prstGeom prst="rect">
            <a:avLst/>
          </a:prstGeom>
        </p:spPr>
        <p:txBody>
          <a:bodyPr vert="horz" wrap="square" lIns="0" tIns="31114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lang="en-US" sz="3570" b="1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26. </a:t>
            </a:r>
            <a:r>
              <a:rPr lang="en-US" sz="357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INDENT LINES OF TEXT</a:t>
            </a:r>
            <a:endParaRPr lang="en-US" sz="3570" b="1" spc="-5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58419">
              <a:lnSpc>
                <a:spcPct val="100000"/>
              </a:lnSpc>
              <a:spcBef>
                <a:spcPts val="90"/>
              </a:spcBef>
            </a:pPr>
            <a:r>
              <a:rPr sz="1600" spc="-5" dirty="0">
                <a:latin typeface="Calibri"/>
                <a:cs typeface="Calibri"/>
              </a:rPr>
              <a:t>We can make </a:t>
            </a:r>
            <a:r>
              <a:rPr sz="1600" spc="-10" dirty="0">
                <a:latin typeface="Calibri"/>
                <a:cs typeface="Calibri"/>
              </a:rPr>
              <a:t>our selected </a:t>
            </a:r>
            <a:r>
              <a:rPr sz="1600" spc="-5" dirty="0">
                <a:latin typeface="Calibri"/>
                <a:cs typeface="Calibri"/>
              </a:rPr>
              <a:t>text indented in a document by clicking on the</a:t>
            </a:r>
            <a:r>
              <a:rPr sz="1600" spc="114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indent</a:t>
            </a:r>
            <a:endParaRPr sz="1600" dirty="0">
              <a:latin typeface="Calibri"/>
              <a:cs typeface="Calibri"/>
            </a:endParaRPr>
          </a:p>
          <a:p>
            <a:pPr marL="12700" marR="5080">
              <a:lnSpc>
                <a:spcPct val="152500"/>
              </a:lnSpc>
            </a:pPr>
            <a:r>
              <a:rPr sz="1600" spc="-5" dirty="0">
                <a:latin typeface="Calibri"/>
                <a:cs typeface="Calibri"/>
              </a:rPr>
              <a:t>icon available in </a:t>
            </a:r>
            <a:r>
              <a:rPr sz="1600" spc="-10" dirty="0">
                <a:latin typeface="Calibri"/>
                <a:cs typeface="Calibri"/>
              </a:rPr>
              <a:t>the </a:t>
            </a:r>
            <a:r>
              <a:rPr sz="1600" spc="-5" dirty="0">
                <a:latin typeface="Calibri"/>
                <a:cs typeface="Calibri"/>
              </a:rPr>
              <a:t>format bar for in the menu bar </a:t>
            </a:r>
            <a:r>
              <a:rPr sz="1600" dirty="0">
                <a:latin typeface="Calibri"/>
                <a:cs typeface="Calibri"/>
              </a:rPr>
              <a:t>or </a:t>
            </a:r>
            <a:r>
              <a:rPr sz="1600" spc="-5" dirty="0">
                <a:latin typeface="Calibri"/>
                <a:cs typeface="Calibri"/>
              </a:rPr>
              <a:t>we </a:t>
            </a:r>
            <a:r>
              <a:rPr sz="1600" spc="-10" dirty="0">
                <a:latin typeface="Calibri"/>
                <a:cs typeface="Calibri"/>
              </a:rPr>
              <a:t>can </a:t>
            </a:r>
            <a:r>
              <a:rPr sz="1600" spc="-5" dirty="0">
                <a:latin typeface="Calibri"/>
                <a:cs typeface="Calibri"/>
              </a:rPr>
              <a:t>also use </a:t>
            </a:r>
            <a:r>
              <a:rPr sz="1600" dirty="0">
                <a:latin typeface="Calibri"/>
                <a:cs typeface="Calibri"/>
              </a:rPr>
              <a:t>the  </a:t>
            </a:r>
            <a:r>
              <a:rPr sz="1600" spc="-10" dirty="0">
                <a:latin typeface="Calibri"/>
                <a:cs typeface="Calibri"/>
              </a:rPr>
              <a:t>shortcut </a:t>
            </a:r>
            <a:r>
              <a:rPr sz="1600" b="1" spc="-5" dirty="0">
                <a:latin typeface="Calibri"/>
                <a:cs typeface="Calibri"/>
              </a:rPr>
              <a:t>Ctrl-Tab </a:t>
            </a:r>
            <a:r>
              <a:rPr sz="1600" spc="5" dirty="0">
                <a:latin typeface="Calibri"/>
                <a:cs typeface="Calibri"/>
              </a:rPr>
              <a:t>to </a:t>
            </a:r>
            <a:r>
              <a:rPr sz="1600" spc="-5" dirty="0">
                <a:latin typeface="Calibri"/>
                <a:cs typeface="Calibri"/>
              </a:rPr>
              <a:t>make a selected text indented. If </a:t>
            </a:r>
            <a:r>
              <a:rPr sz="1600" spc="-10" dirty="0">
                <a:latin typeface="Calibri"/>
                <a:cs typeface="Calibri"/>
              </a:rPr>
              <a:t>we have </a:t>
            </a:r>
            <a:r>
              <a:rPr sz="1600" spc="5" dirty="0">
                <a:latin typeface="Calibri"/>
                <a:cs typeface="Calibri"/>
              </a:rPr>
              <a:t>the </a:t>
            </a:r>
            <a:r>
              <a:rPr sz="1600" spc="-5" dirty="0">
                <a:latin typeface="Calibri"/>
                <a:cs typeface="Calibri"/>
              </a:rPr>
              <a:t>selection  enabled then it will count </a:t>
            </a:r>
            <a:r>
              <a:rPr sz="1600" spc="-10" dirty="0">
                <a:latin typeface="Calibri"/>
                <a:cs typeface="Calibri"/>
              </a:rPr>
              <a:t>how </a:t>
            </a:r>
            <a:r>
              <a:rPr sz="1600" spc="-5" dirty="0">
                <a:latin typeface="Calibri"/>
                <a:cs typeface="Calibri"/>
              </a:rPr>
              <a:t>many lines we have selected and then according</a:t>
            </a:r>
            <a:r>
              <a:rPr sz="1600" spc="114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to</a:t>
            </a:r>
            <a:endParaRPr sz="1600" dirty="0">
              <a:latin typeface="Calibri"/>
              <a:cs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44500" y="838200"/>
            <a:ext cx="6757034" cy="18865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52700"/>
              </a:lnSpc>
              <a:spcBef>
                <a:spcPts val="95"/>
              </a:spcBef>
            </a:pPr>
            <a:r>
              <a:rPr sz="1600" spc="-5" dirty="0">
                <a:latin typeface="Calibri"/>
                <a:cs typeface="Calibri"/>
              </a:rPr>
              <a:t>these lines it will place a tab on start of each line. </a:t>
            </a:r>
            <a:r>
              <a:rPr sz="1600" spc="-10" dirty="0">
                <a:latin typeface="Calibri"/>
                <a:cs typeface="Calibri"/>
              </a:rPr>
              <a:t>The </a:t>
            </a:r>
            <a:r>
              <a:rPr sz="1600" spc="-5" dirty="0">
                <a:latin typeface="Calibri"/>
                <a:cs typeface="Calibri"/>
              </a:rPr>
              <a:t>related Icon </a:t>
            </a:r>
            <a:r>
              <a:rPr sz="1600" dirty="0">
                <a:latin typeface="Calibri"/>
                <a:cs typeface="Calibri"/>
              </a:rPr>
              <a:t>is </a:t>
            </a:r>
            <a:r>
              <a:rPr sz="1600" spc="-5" dirty="0">
                <a:latin typeface="Calibri"/>
                <a:cs typeface="Calibri"/>
              </a:rPr>
              <a:t>also </a:t>
            </a:r>
            <a:r>
              <a:rPr sz="1600" spc="-10" dirty="0">
                <a:latin typeface="Calibri"/>
                <a:cs typeface="Calibri"/>
              </a:rPr>
              <a:t>used </a:t>
            </a:r>
            <a:r>
              <a:rPr sz="1600" spc="-5" dirty="0">
                <a:latin typeface="Calibri"/>
                <a:cs typeface="Calibri"/>
              </a:rPr>
              <a:t>to  indicate a </a:t>
            </a:r>
            <a:r>
              <a:rPr sz="1600" spc="-10" dirty="0">
                <a:latin typeface="Calibri"/>
                <a:cs typeface="Calibri"/>
              </a:rPr>
              <a:t>user </a:t>
            </a:r>
            <a:r>
              <a:rPr sz="1600" spc="-5" dirty="0">
                <a:latin typeface="Calibri"/>
                <a:cs typeface="Calibri"/>
              </a:rPr>
              <a:t>of what action will </a:t>
            </a:r>
            <a:r>
              <a:rPr sz="1600" spc="-10" dirty="0">
                <a:latin typeface="Calibri"/>
                <a:cs typeface="Calibri"/>
              </a:rPr>
              <a:t>be </a:t>
            </a:r>
            <a:r>
              <a:rPr sz="1600" spc="-5" dirty="0">
                <a:latin typeface="Calibri"/>
                <a:cs typeface="Calibri"/>
              </a:rPr>
              <a:t>performed when icon </a:t>
            </a:r>
            <a:r>
              <a:rPr sz="1600" dirty="0">
                <a:latin typeface="Calibri"/>
                <a:cs typeface="Calibri"/>
              </a:rPr>
              <a:t>is </a:t>
            </a:r>
            <a:r>
              <a:rPr sz="1600" spc="-5" dirty="0">
                <a:latin typeface="Calibri"/>
                <a:cs typeface="Calibri"/>
              </a:rPr>
              <a:t>triggered </a:t>
            </a:r>
            <a:r>
              <a:rPr sz="1600" dirty="0">
                <a:latin typeface="Calibri"/>
                <a:cs typeface="Calibri"/>
              </a:rPr>
              <a:t>by </a:t>
            </a:r>
            <a:r>
              <a:rPr sz="1600" spc="-5" dirty="0">
                <a:latin typeface="Calibri"/>
                <a:cs typeface="Calibri"/>
              </a:rPr>
              <a:t>clicking  or by triggering the shortcut. </a:t>
            </a:r>
            <a:r>
              <a:rPr sz="1600" spc="-10" dirty="0">
                <a:latin typeface="Calibri"/>
                <a:cs typeface="Calibri"/>
              </a:rPr>
              <a:t>When hovered </a:t>
            </a:r>
            <a:r>
              <a:rPr sz="1600" dirty="0">
                <a:latin typeface="Calibri"/>
                <a:cs typeface="Calibri"/>
              </a:rPr>
              <a:t>over </a:t>
            </a:r>
            <a:r>
              <a:rPr sz="1600" spc="-5" dirty="0">
                <a:latin typeface="Calibri"/>
                <a:cs typeface="Calibri"/>
              </a:rPr>
              <a:t>the mouse we get a glimpse </a:t>
            </a:r>
            <a:r>
              <a:rPr sz="1600" spc="-10" dirty="0">
                <a:latin typeface="Calibri"/>
                <a:cs typeface="Calibri"/>
              </a:rPr>
              <a:t>of  </a:t>
            </a:r>
            <a:r>
              <a:rPr sz="1600" spc="-5" dirty="0">
                <a:latin typeface="Calibri"/>
                <a:cs typeface="Calibri"/>
              </a:rPr>
              <a:t>what the icon is about and a text is displayed inside a status bar </a:t>
            </a:r>
            <a:r>
              <a:rPr sz="1600" b="1" spc="-10" dirty="0">
                <a:latin typeface="Calibri"/>
                <a:cs typeface="Calibri"/>
              </a:rPr>
              <a:t>“Make </a:t>
            </a:r>
            <a:r>
              <a:rPr sz="1600" b="1" spc="-5" dirty="0">
                <a:latin typeface="Calibri"/>
                <a:cs typeface="Calibri"/>
              </a:rPr>
              <a:t>a text  indented”.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57200" y="2971800"/>
            <a:ext cx="6856730" cy="5943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82600" y="914400"/>
            <a:ext cx="6856730" cy="8001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57200" y="9543745"/>
            <a:ext cx="6838315" cy="0"/>
          </a:xfrm>
          <a:custGeom>
            <a:avLst/>
            <a:gdLst/>
            <a:ahLst/>
            <a:cxnLst/>
            <a:rect l="l" t="t" r="r" b="b"/>
            <a:pathLst>
              <a:path w="6838315">
                <a:moveTo>
                  <a:pt x="0" y="0"/>
                </a:moveTo>
                <a:lnTo>
                  <a:pt x="6837933" y="0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" y="553807"/>
            <a:ext cx="7772399" cy="5622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lang="en-US" b="1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27. 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DEDENT LINES OF TEXT</a:t>
            </a:r>
            <a:endParaRPr lang="en-US" b="1" spc="-5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80696" y="1219200"/>
            <a:ext cx="6795134" cy="33750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52600"/>
              </a:lnSpc>
              <a:spcBef>
                <a:spcPts val="100"/>
              </a:spcBef>
            </a:pPr>
            <a:r>
              <a:rPr sz="1600" spc="-5" dirty="0">
                <a:latin typeface="Calibri"/>
                <a:cs typeface="Calibri"/>
              </a:rPr>
              <a:t>We can make our </a:t>
            </a:r>
            <a:r>
              <a:rPr sz="1600" spc="-10" dirty="0">
                <a:latin typeface="Calibri"/>
                <a:cs typeface="Calibri"/>
              </a:rPr>
              <a:t>selected </a:t>
            </a:r>
            <a:r>
              <a:rPr sz="1600" spc="-5" dirty="0">
                <a:latin typeface="Calibri"/>
                <a:cs typeface="Calibri"/>
              </a:rPr>
              <a:t>text dedented </a:t>
            </a:r>
            <a:r>
              <a:rPr sz="1600" dirty="0">
                <a:latin typeface="Calibri"/>
                <a:cs typeface="Calibri"/>
              </a:rPr>
              <a:t>in </a:t>
            </a:r>
            <a:r>
              <a:rPr sz="1600" spc="-5" dirty="0">
                <a:latin typeface="Calibri"/>
                <a:cs typeface="Calibri"/>
              </a:rPr>
              <a:t>a document by clicking on the </a:t>
            </a:r>
            <a:r>
              <a:rPr sz="1600" spc="-10" dirty="0">
                <a:latin typeface="Calibri"/>
                <a:cs typeface="Calibri"/>
              </a:rPr>
              <a:t>dedent  </a:t>
            </a:r>
            <a:r>
              <a:rPr sz="1600" spc="-5" dirty="0">
                <a:latin typeface="Calibri"/>
                <a:cs typeface="Calibri"/>
              </a:rPr>
              <a:t>icon available in </a:t>
            </a:r>
            <a:r>
              <a:rPr sz="1600" spc="-10" dirty="0">
                <a:latin typeface="Calibri"/>
                <a:cs typeface="Calibri"/>
              </a:rPr>
              <a:t>the </a:t>
            </a:r>
            <a:r>
              <a:rPr sz="1600" spc="-5" dirty="0">
                <a:latin typeface="Calibri"/>
                <a:cs typeface="Calibri"/>
              </a:rPr>
              <a:t>format bar for in the menu bar </a:t>
            </a:r>
            <a:r>
              <a:rPr sz="1600" dirty="0">
                <a:latin typeface="Calibri"/>
                <a:cs typeface="Calibri"/>
              </a:rPr>
              <a:t>or </a:t>
            </a:r>
            <a:r>
              <a:rPr sz="1600" spc="-5" dirty="0">
                <a:latin typeface="Calibri"/>
                <a:cs typeface="Calibri"/>
              </a:rPr>
              <a:t>we </a:t>
            </a:r>
            <a:r>
              <a:rPr sz="1600" spc="-10" dirty="0">
                <a:latin typeface="Calibri"/>
                <a:cs typeface="Calibri"/>
              </a:rPr>
              <a:t>can </a:t>
            </a:r>
            <a:r>
              <a:rPr sz="1600" spc="-5" dirty="0">
                <a:latin typeface="Calibri"/>
                <a:cs typeface="Calibri"/>
              </a:rPr>
              <a:t>also use </a:t>
            </a:r>
            <a:r>
              <a:rPr sz="1600" dirty="0">
                <a:latin typeface="Calibri"/>
                <a:cs typeface="Calibri"/>
              </a:rPr>
              <a:t>the  </a:t>
            </a:r>
            <a:r>
              <a:rPr sz="1600" spc="-10" dirty="0">
                <a:latin typeface="Calibri"/>
                <a:cs typeface="Calibri"/>
              </a:rPr>
              <a:t>shortcut </a:t>
            </a:r>
            <a:r>
              <a:rPr sz="1600" b="1" spc="-5" dirty="0">
                <a:latin typeface="Calibri"/>
                <a:cs typeface="Calibri"/>
              </a:rPr>
              <a:t>Ctrl-Shift-Tab </a:t>
            </a:r>
            <a:r>
              <a:rPr sz="1600" spc="-5" dirty="0">
                <a:latin typeface="Calibri"/>
                <a:cs typeface="Calibri"/>
              </a:rPr>
              <a:t>to make a </a:t>
            </a:r>
            <a:r>
              <a:rPr sz="1600" dirty="0">
                <a:latin typeface="Calibri"/>
                <a:cs typeface="Calibri"/>
              </a:rPr>
              <a:t>selected </a:t>
            </a:r>
            <a:r>
              <a:rPr sz="1600" spc="-5" dirty="0">
                <a:latin typeface="Calibri"/>
                <a:cs typeface="Calibri"/>
              </a:rPr>
              <a:t>text dedented. If we have the selection  enabled then it will count </a:t>
            </a:r>
            <a:r>
              <a:rPr sz="1600" spc="-10" dirty="0">
                <a:latin typeface="Calibri"/>
                <a:cs typeface="Calibri"/>
              </a:rPr>
              <a:t>how </a:t>
            </a:r>
            <a:r>
              <a:rPr sz="1600" spc="-5" dirty="0">
                <a:latin typeface="Calibri"/>
                <a:cs typeface="Calibri"/>
              </a:rPr>
              <a:t>many lines we have selected and then according to  these lines it will remove a tab on </a:t>
            </a:r>
            <a:r>
              <a:rPr sz="1600" dirty="0">
                <a:latin typeface="Calibri"/>
                <a:cs typeface="Calibri"/>
              </a:rPr>
              <a:t>start </a:t>
            </a:r>
            <a:r>
              <a:rPr sz="1600" spc="-5" dirty="0">
                <a:latin typeface="Calibri"/>
                <a:cs typeface="Calibri"/>
              </a:rPr>
              <a:t>of each line. The related Icon is also </a:t>
            </a:r>
            <a:r>
              <a:rPr sz="1600" spc="-10" dirty="0">
                <a:latin typeface="Calibri"/>
                <a:cs typeface="Calibri"/>
              </a:rPr>
              <a:t>used  </a:t>
            </a:r>
            <a:r>
              <a:rPr sz="1600" spc="-5" dirty="0">
                <a:latin typeface="Calibri"/>
                <a:cs typeface="Calibri"/>
              </a:rPr>
              <a:t>to indicate a </a:t>
            </a:r>
            <a:r>
              <a:rPr sz="1600" spc="-10" dirty="0">
                <a:latin typeface="Calibri"/>
                <a:cs typeface="Calibri"/>
              </a:rPr>
              <a:t>user </a:t>
            </a:r>
            <a:r>
              <a:rPr sz="1600" spc="-5" dirty="0">
                <a:latin typeface="Calibri"/>
                <a:cs typeface="Calibri"/>
              </a:rPr>
              <a:t>of what action will be performed </a:t>
            </a:r>
            <a:r>
              <a:rPr sz="1600" dirty="0">
                <a:latin typeface="Calibri"/>
                <a:cs typeface="Calibri"/>
              </a:rPr>
              <a:t>when </a:t>
            </a:r>
            <a:r>
              <a:rPr sz="1600" spc="-5" dirty="0">
                <a:latin typeface="Calibri"/>
                <a:cs typeface="Calibri"/>
              </a:rPr>
              <a:t>icon </a:t>
            </a:r>
            <a:r>
              <a:rPr sz="1600" dirty="0">
                <a:latin typeface="Calibri"/>
                <a:cs typeface="Calibri"/>
              </a:rPr>
              <a:t>is </a:t>
            </a:r>
            <a:r>
              <a:rPr sz="1600" spc="-5" dirty="0">
                <a:latin typeface="Calibri"/>
                <a:cs typeface="Calibri"/>
              </a:rPr>
              <a:t>triggered </a:t>
            </a:r>
            <a:r>
              <a:rPr sz="1600" spc="-10" dirty="0">
                <a:latin typeface="Calibri"/>
                <a:cs typeface="Calibri"/>
              </a:rPr>
              <a:t>by  </a:t>
            </a:r>
            <a:r>
              <a:rPr sz="1600" spc="-5" dirty="0">
                <a:latin typeface="Calibri"/>
                <a:cs typeface="Calibri"/>
              </a:rPr>
              <a:t>clicking or </a:t>
            </a:r>
            <a:r>
              <a:rPr sz="1600" dirty="0">
                <a:latin typeface="Calibri"/>
                <a:cs typeface="Calibri"/>
              </a:rPr>
              <a:t>by </a:t>
            </a:r>
            <a:r>
              <a:rPr sz="1600" spc="-5" dirty="0">
                <a:latin typeface="Calibri"/>
                <a:cs typeface="Calibri"/>
              </a:rPr>
              <a:t>triggering the shortcut. </a:t>
            </a:r>
            <a:r>
              <a:rPr sz="1600" spc="-10" dirty="0">
                <a:latin typeface="Calibri"/>
                <a:cs typeface="Calibri"/>
              </a:rPr>
              <a:t>When </a:t>
            </a:r>
            <a:r>
              <a:rPr sz="1600" spc="-5" dirty="0">
                <a:latin typeface="Calibri"/>
                <a:cs typeface="Calibri"/>
              </a:rPr>
              <a:t>hovered over the mouse we get a  glimpse </a:t>
            </a:r>
            <a:r>
              <a:rPr sz="1600" spc="-10" dirty="0">
                <a:latin typeface="Calibri"/>
                <a:cs typeface="Calibri"/>
              </a:rPr>
              <a:t>of </a:t>
            </a:r>
            <a:r>
              <a:rPr sz="1600" spc="-5" dirty="0">
                <a:latin typeface="Calibri"/>
                <a:cs typeface="Calibri"/>
              </a:rPr>
              <a:t>what the icon is about and a text is displayed inside a status bar </a:t>
            </a:r>
            <a:r>
              <a:rPr sz="1600" b="1" spc="-10" dirty="0">
                <a:latin typeface="Calibri"/>
                <a:cs typeface="Calibri"/>
              </a:rPr>
              <a:t>“Make  </a:t>
            </a:r>
            <a:r>
              <a:rPr sz="1600" b="1" spc="-5" dirty="0">
                <a:latin typeface="Calibri"/>
                <a:cs typeface="Calibri"/>
              </a:rPr>
              <a:t>a text</a:t>
            </a:r>
            <a:r>
              <a:rPr sz="1600" b="1" spc="5" dirty="0">
                <a:latin typeface="Calibri"/>
                <a:cs typeface="Calibri"/>
              </a:rPr>
              <a:t> </a:t>
            </a:r>
            <a:r>
              <a:rPr sz="1600" b="1" spc="-5" dirty="0">
                <a:latin typeface="Calibri"/>
                <a:cs typeface="Calibri"/>
              </a:rPr>
              <a:t>dedented”.</a:t>
            </a:r>
            <a:endParaRPr sz="1600" dirty="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57200" y="4800600"/>
            <a:ext cx="6856730" cy="44088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76200" y="2618361"/>
            <a:ext cx="769620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lang="en-US" sz="3600" b="1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28. </a:t>
            </a:r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DRAG AND DROP UI ELEMENTS</a:t>
            </a:r>
            <a:endParaRPr lang="en-US" sz="3600" b="1" spc="-5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60908" y="3505200"/>
            <a:ext cx="6706870" cy="7696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52500"/>
              </a:lnSpc>
              <a:spcBef>
                <a:spcPts val="100"/>
              </a:spcBef>
            </a:pPr>
            <a:r>
              <a:rPr sz="1600" spc="-5" dirty="0">
                <a:latin typeface="Calibri"/>
                <a:cs typeface="Calibri"/>
              </a:rPr>
              <a:t>A </a:t>
            </a:r>
            <a:r>
              <a:rPr sz="1600" spc="-10" dirty="0">
                <a:latin typeface="Calibri"/>
                <a:cs typeface="Calibri"/>
              </a:rPr>
              <a:t>Special </a:t>
            </a:r>
            <a:r>
              <a:rPr sz="1600" spc="-5" dirty="0">
                <a:latin typeface="Calibri"/>
                <a:cs typeface="Calibri"/>
              </a:rPr>
              <a:t>functionality that is </a:t>
            </a:r>
            <a:r>
              <a:rPr sz="1600" spc="-10" dirty="0">
                <a:latin typeface="Calibri"/>
                <a:cs typeface="Calibri"/>
              </a:rPr>
              <a:t>not </a:t>
            </a:r>
            <a:r>
              <a:rPr sz="1600" spc="-5" dirty="0">
                <a:latin typeface="Calibri"/>
                <a:cs typeface="Calibri"/>
              </a:rPr>
              <a:t>available in most of the word processing or text  processing software is the drag and drop UI elements </a:t>
            </a:r>
            <a:r>
              <a:rPr sz="1600" dirty="0">
                <a:latin typeface="Calibri"/>
                <a:cs typeface="Calibri"/>
              </a:rPr>
              <a:t>we </a:t>
            </a:r>
            <a:r>
              <a:rPr sz="1600" spc="-10" dirty="0">
                <a:latin typeface="Calibri"/>
                <a:cs typeface="Calibri"/>
              </a:rPr>
              <a:t>can </a:t>
            </a:r>
            <a:r>
              <a:rPr sz="1600" spc="-5" dirty="0">
                <a:latin typeface="Calibri"/>
                <a:cs typeface="Calibri"/>
              </a:rPr>
              <a:t>make </a:t>
            </a:r>
            <a:r>
              <a:rPr sz="1600" spc="-10" dirty="0">
                <a:latin typeface="Calibri"/>
                <a:cs typeface="Calibri"/>
              </a:rPr>
              <a:t>use </a:t>
            </a:r>
            <a:r>
              <a:rPr sz="1600" spc="-5" dirty="0">
                <a:latin typeface="Calibri"/>
                <a:cs typeface="Calibri"/>
              </a:rPr>
              <a:t>of</a:t>
            </a:r>
            <a:r>
              <a:rPr sz="1600" spc="13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these</a:t>
            </a:r>
            <a:endParaRPr sz="1600" dirty="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60908" y="4419600"/>
            <a:ext cx="6664325" cy="3002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52600"/>
              </a:lnSpc>
              <a:spcBef>
                <a:spcPts val="95"/>
              </a:spcBef>
            </a:pPr>
            <a:r>
              <a:rPr sz="1600" spc="-10" dirty="0">
                <a:latin typeface="Calibri"/>
                <a:cs typeface="Calibri"/>
              </a:rPr>
              <a:t>drag </a:t>
            </a:r>
            <a:r>
              <a:rPr sz="1600" spc="-5" dirty="0">
                <a:latin typeface="Calibri"/>
                <a:cs typeface="Calibri"/>
              </a:rPr>
              <a:t>and </a:t>
            </a:r>
            <a:r>
              <a:rPr sz="1600" spc="-10" dirty="0">
                <a:latin typeface="Calibri"/>
                <a:cs typeface="Calibri"/>
              </a:rPr>
              <a:t>drop </a:t>
            </a:r>
            <a:r>
              <a:rPr sz="1600" spc="-5" dirty="0">
                <a:latin typeface="Calibri"/>
                <a:cs typeface="Calibri"/>
              </a:rPr>
              <a:t>UI elements </a:t>
            </a:r>
            <a:r>
              <a:rPr sz="1600" dirty="0">
                <a:latin typeface="Calibri"/>
                <a:cs typeface="Calibri"/>
              </a:rPr>
              <a:t>to </a:t>
            </a:r>
            <a:r>
              <a:rPr sz="1600" spc="-5" dirty="0">
                <a:latin typeface="Calibri"/>
                <a:cs typeface="Calibri"/>
              </a:rPr>
              <a:t>drop </a:t>
            </a:r>
            <a:r>
              <a:rPr sz="1600" dirty="0">
                <a:latin typeface="Calibri"/>
                <a:cs typeface="Calibri"/>
              </a:rPr>
              <a:t>the </a:t>
            </a:r>
            <a:r>
              <a:rPr sz="1600" spc="-5" dirty="0">
                <a:latin typeface="Calibri"/>
                <a:cs typeface="Calibri"/>
              </a:rPr>
              <a:t>format </a:t>
            </a:r>
            <a:r>
              <a:rPr sz="1600" dirty="0">
                <a:latin typeface="Calibri"/>
                <a:cs typeface="Calibri"/>
              </a:rPr>
              <a:t>bar </a:t>
            </a:r>
            <a:r>
              <a:rPr sz="1600" spc="-5" dirty="0">
                <a:latin typeface="Calibri"/>
                <a:cs typeface="Calibri"/>
              </a:rPr>
              <a:t>to whatever position we want  it to be </a:t>
            </a:r>
            <a:r>
              <a:rPr sz="1600" spc="-10" dirty="0">
                <a:latin typeface="Calibri"/>
                <a:cs typeface="Calibri"/>
              </a:rPr>
              <a:t>placed </a:t>
            </a:r>
            <a:r>
              <a:rPr sz="1600" spc="-5" dirty="0">
                <a:latin typeface="Calibri"/>
                <a:cs typeface="Calibri"/>
              </a:rPr>
              <a:t>and we </a:t>
            </a:r>
            <a:r>
              <a:rPr sz="1600" dirty="0">
                <a:latin typeface="Calibri"/>
                <a:cs typeface="Calibri"/>
              </a:rPr>
              <a:t>can </a:t>
            </a:r>
            <a:r>
              <a:rPr sz="1600" spc="-5" dirty="0">
                <a:latin typeface="Calibri"/>
                <a:cs typeface="Calibri"/>
              </a:rPr>
              <a:t>even place the the format bar, menu bar or toolbar  outside of </a:t>
            </a:r>
            <a:r>
              <a:rPr sz="1600" spc="-10" dirty="0">
                <a:latin typeface="Calibri"/>
                <a:cs typeface="Calibri"/>
              </a:rPr>
              <a:t>our </a:t>
            </a:r>
            <a:r>
              <a:rPr sz="1600" spc="-5" dirty="0">
                <a:latin typeface="Calibri"/>
                <a:cs typeface="Calibri"/>
              </a:rPr>
              <a:t>software anywhere </a:t>
            </a:r>
            <a:r>
              <a:rPr sz="1600" dirty="0">
                <a:latin typeface="Calibri"/>
                <a:cs typeface="Calibri"/>
              </a:rPr>
              <a:t>we </a:t>
            </a:r>
            <a:r>
              <a:rPr sz="1600" spc="-5" dirty="0">
                <a:latin typeface="Calibri"/>
                <a:cs typeface="Calibri"/>
              </a:rPr>
              <a:t>want and that is the power of </a:t>
            </a:r>
            <a:r>
              <a:rPr sz="1600" dirty="0">
                <a:latin typeface="Calibri"/>
                <a:cs typeface="Calibri"/>
              </a:rPr>
              <a:t>drag </a:t>
            </a:r>
            <a:r>
              <a:rPr sz="1600" spc="-5" dirty="0">
                <a:latin typeface="Calibri"/>
                <a:cs typeface="Calibri"/>
              </a:rPr>
              <a:t>and  </a:t>
            </a:r>
            <a:r>
              <a:rPr sz="1600" spc="-10" dirty="0">
                <a:latin typeface="Calibri"/>
                <a:cs typeface="Calibri"/>
              </a:rPr>
              <a:t>drop </a:t>
            </a:r>
            <a:r>
              <a:rPr sz="1600" spc="-5" dirty="0">
                <a:latin typeface="Calibri"/>
                <a:cs typeface="Calibri"/>
              </a:rPr>
              <a:t>UI elements and </a:t>
            </a:r>
            <a:r>
              <a:rPr sz="1600" dirty="0">
                <a:latin typeface="Calibri"/>
                <a:cs typeface="Calibri"/>
              </a:rPr>
              <a:t>if </a:t>
            </a:r>
            <a:r>
              <a:rPr sz="1600" spc="-5" dirty="0">
                <a:latin typeface="Calibri"/>
                <a:cs typeface="Calibri"/>
              </a:rPr>
              <a:t>the icons are </a:t>
            </a:r>
            <a:r>
              <a:rPr sz="1600" spc="-10" dirty="0">
                <a:latin typeface="Calibri"/>
                <a:cs typeface="Calibri"/>
              </a:rPr>
              <a:t>not </a:t>
            </a:r>
            <a:r>
              <a:rPr sz="1600" spc="-5" dirty="0">
                <a:latin typeface="Calibri"/>
                <a:cs typeface="Calibri"/>
              </a:rPr>
              <a:t>showing properly </a:t>
            </a:r>
            <a:r>
              <a:rPr sz="1600" spc="-10" dirty="0">
                <a:latin typeface="Calibri"/>
                <a:cs typeface="Calibri"/>
              </a:rPr>
              <a:t>due </a:t>
            </a:r>
            <a:r>
              <a:rPr sz="1600" spc="-5" dirty="0">
                <a:latin typeface="Calibri"/>
                <a:cs typeface="Calibri"/>
              </a:rPr>
              <a:t>to space  limitations then </a:t>
            </a:r>
            <a:r>
              <a:rPr sz="1600" dirty="0">
                <a:latin typeface="Calibri"/>
                <a:cs typeface="Calibri"/>
              </a:rPr>
              <a:t>it </a:t>
            </a:r>
            <a:r>
              <a:rPr sz="1600" spc="-5" dirty="0">
                <a:latin typeface="Calibri"/>
                <a:cs typeface="Calibri"/>
              </a:rPr>
              <a:t>will </a:t>
            </a:r>
            <a:r>
              <a:rPr sz="1600" spc="-10" dirty="0">
                <a:latin typeface="Calibri"/>
                <a:cs typeface="Calibri"/>
              </a:rPr>
              <a:t>show </a:t>
            </a:r>
            <a:r>
              <a:rPr sz="1600" spc="-5" dirty="0">
                <a:latin typeface="Calibri"/>
                <a:cs typeface="Calibri"/>
              </a:rPr>
              <a:t>an arrow that we can </a:t>
            </a:r>
            <a:r>
              <a:rPr sz="1600" dirty="0">
                <a:latin typeface="Calibri"/>
                <a:cs typeface="Calibri"/>
              </a:rPr>
              <a:t>click </a:t>
            </a:r>
            <a:r>
              <a:rPr sz="1600" spc="-5" dirty="0">
                <a:latin typeface="Calibri"/>
                <a:cs typeface="Calibri"/>
              </a:rPr>
              <a:t>and </a:t>
            </a:r>
            <a:r>
              <a:rPr sz="1600" spc="-10" dirty="0">
                <a:latin typeface="Calibri"/>
                <a:cs typeface="Calibri"/>
              </a:rPr>
              <a:t>show </a:t>
            </a:r>
            <a:r>
              <a:rPr sz="1600" spc="-5" dirty="0">
                <a:latin typeface="Calibri"/>
                <a:cs typeface="Calibri"/>
              </a:rPr>
              <a:t>rest of the  icons. A highlighter will appear whenever we want to drop the UI </a:t>
            </a:r>
            <a:r>
              <a:rPr sz="1600" dirty="0">
                <a:latin typeface="Calibri"/>
                <a:cs typeface="Calibri"/>
              </a:rPr>
              <a:t>element </a:t>
            </a:r>
            <a:r>
              <a:rPr sz="1600" spc="-5" dirty="0">
                <a:latin typeface="Calibri"/>
                <a:cs typeface="Calibri"/>
              </a:rPr>
              <a:t>inside  </a:t>
            </a:r>
            <a:r>
              <a:rPr sz="1600" spc="-10" dirty="0">
                <a:latin typeface="Calibri"/>
                <a:cs typeface="Calibri"/>
              </a:rPr>
              <a:t>our </a:t>
            </a:r>
            <a:r>
              <a:rPr sz="1600" spc="-5" dirty="0">
                <a:latin typeface="Calibri"/>
                <a:cs typeface="Calibri"/>
              </a:rPr>
              <a:t>software </a:t>
            </a:r>
            <a:r>
              <a:rPr sz="1600" dirty="0">
                <a:latin typeface="Calibri"/>
                <a:cs typeface="Calibri"/>
              </a:rPr>
              <a:t>these </a:t>
            </a:r>
            <a:r>
              <a:rPr sz="1600" spc="-10" dirty="0">
                <a:latin typeface="Calibri"/>
                <a:cs typeface="Calibri"/>
              </a:rPr>
              <a:t>kind </a:t>
            </a:r>
            <a:r>
              <a:rPr sz="1600" spc="-5" dirty="0">
                <a:latin typeface="Calibri"/>
                <a:cs typeface="Calibri"/>
              </a:rPr>
              <a:t>of functionalities are normally available in professional-  grade softwares like Photoshop </a:t>
            </a:r>
            <a:r>
              <a:rPr sz="1600" dirty="0">
                <a:latin typeface="Calibri"/>
                <a:cs typeface="Calibri"/>
              </a:rPr>
              <a:t>or </a:t>
            </a:r>
            <a:r>
              <a:rPr sz="1600" spc="-5" dirty="0">
                <a:latin typeface="Calibri"/>
                <a:cs typeface="Calibri"/>
              </a:rPr>
              <a:t>Adobe Illustrator </a:t>
            </a:r>
            <a:r>
              <a:rPr sz="1600" spc="-10" dirty="0">
                <a:latin typeface="Calibri"/>
                <a:cs typeface="Calibri"/>
              </a:rPr>
              <a:t>where </a:t>
            </a:r>
            <a:r>
              <a:rPr sz="1600" spc="-5" dirty="0">
                <a:latin typeface="Calibri"/>
                <a:cs typeface="Calibri"/>
              </a:rPr>
              <a:t>we are given full</a:t>
            </a:r>
            <a:r>
              <a:rPr sz="1600" spc="10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use</a:t>
            </a:r>
            <a:endParaRPr sz="1600" dirty="0">
              <a:latin typeface="Calibri"/>
              <a:cs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08508" y="306729"/>
            <a:ext cx="6694805" cy="15132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52500"/>
              </a:lnSpc>
              <a:spcBef>
                <a:spcPts val="100"/>
              </a:spcBef>
            </a:pPr>
            <a:r>
              <a:rPr sz="1600" spc="-5" dirty="0">
                <a:latin typeface="Calibri"/>
                <a:cs typeface="Calibri"/>
              </a:rPr>
              <a:t>case on how well we can customise the software and </a:t>
            </a:r>
            <a:r>
              <a:rPr sz="1600" spc="-10" dirty="0">
                <a:latin typeface="Calibri"/>
                <a:cs typeface="Calibri"/>
              </a:rPr>
              <a:t>now </a:t>
            </a:r>
            <a:r>
              <a:rPr sz="1600" spc="-5" dirty="0">
                <a:latin typeface="Calibri"/>
                <a:cs typeface="Calibri"/>
              </a:rPr>
              <a:t>this functionality is  available in Notepedia word processor. </a:t>
            </a:r>
            <a:r>
              <a:rPr sz="1600" spc="-10" dirty="0">
                <a:latin typeface="Calibri"/>
                <a:cs typeface="Calibri"/>
              </a:rPr>
              <a:t>The </a:t>
            </a:r>
            <a:r>
              <a:rPr sz="1600" spc="-5" dirty="0">
                <a:latin typeface="Calibri"/>
                <a:cs typeface="Calibri"/>
              </a:rPr>
              <a:t>related </a:t>
            </a:r>
            <a:r>
              <a:rPr sz="1600" dirty="0">
                <a:latin typeface="Calibri"/>
                <a:cs typeface="Calibri"/>
              </a:rPr>
              <a:t>Icon is </a:t>
            </a:r>
            <a:r>
              <a:rPr sz="1600" spc="-5" dirty="0">
                <a:latin typeface="Calibri"/>
                <a:cs typeface="Calibri"/>
              </a:rPr>
              <a:t>also </a:t>
            </a:r>
            <a:r>
              <a:rPr sz="1600" spc="-10" dirty="0">
                <a:latin typeface="Calibri"/>
                <a:cs typeface="Calibri"/>
              </a:rPr>
              <a:t>used </a:t>
            </a:r>
            <a:r>
              <a:rPr sz="1600" spc="-5" dirty="0">
                <a:latin typeface="Calibri"/>
                <a:cs typeface="Calibri"/>
              </a:rPr>
              <a:t>to </a:t>
            </a:r>
            <a:r>
              <a:rPr sz="1600" dirty="0">
                <a:latin typeface="Calibri"/>
                <a:cs typeface="Calibri"/>
              </a:rPr>
              <a:t>indicate </a:t>
            </a:r>
            <a:r>
              <a:rPr sz="1600" spc="-5" dirty="0">
                <a:latin typeface="Calibri"/>
                <a:cs typeface="Calibri"/>
              </a:rPr>
              <a:t>a  </a:t>
            </a:r>
            <a:r>
              <a:rPr sz="1600" spc="-10" dirty="0">
                <a:latin typeface="Calibri"/>
                <a:cs typeface="Calibri"/>
              </a:rPr>
              <a:t>user </a:t>
            </a:r>
            <a:r>
              <a:rPr sz="1600" spc="-5" dirty="0">
                <a:latin typeface="Calibri"/>
                <a:cs typeface="Calibri"/>
              </a:rPr>
              <a:t>of what action will be performed when icon is triggered </a:t>
            </a:r>
            <a:r>
              <a:rPr sz="1600" dirty="0">
                <a:latin typeface="Calibri"/>
                <a:cs typeface="Calibri"/>
              </a:rPr>
              <a:t>by </a:t>
            </a:r>
            <a:r>
              <a:rPr sz="1600" spc="-5" dirty="0">
                <a:latin typeface="Calibri"/>
                <a:cs typeface="Calibri"/>
              </a:rPr>
              <a:t>clicking </a:t>
            </a:r>
            <a:r>
              <a:rPr sz="1600" dirty="0">
                <a:latin typeface="Calibri"/>
                <a:cs typeface="Calibri"/>
              </a:rPr>
              <a:t>or </a:t>
            </a:r>
            <a:r>
              <a:rPr sz="1600" spc="-10" dirty="0">
                <a:latin typeface="Calibri"/>
                <a:cs typeface="Calibri"/>
              </a:rPr>
              <a:t>by  </a:t>
            </a:r>
            <a:r>
              <a:rPr sz="1600" spc="-5" dirty="0">
                <a:latin typeface="Calibri"/>
                <a:cs typeface="Calibri"/>
              </a:rPr>
              <a:t>triggering the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shortcut.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57200" y="1944370"/>
            <a:ext cx="6851650" cy="74999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57200" y="9490405"/>
            <a:ext cx="6853555" cy="0"/>
          </a:xfrm>
          <a:custGeom>
            <a:avLst/>
            <a:gdLst/>
            <a:ahLst/>
            <a:cxnLst/>
            <a:rect l="l" t="t" r="r" b="b"/>
            <a:pathLst>
              <a:path w="6853555">
                <a:moveTo>
                  <a:pt x="0" y="0"/>
                </a:moveTo>
                <a:lnTo>
                  <a:pt x="6853174" y="0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idx="1"/>
          </p:nvPr>
        </p:nvSpPr>
        <p:spPr>
          <a:xfrm>
            <a:off x="304800" y="1743267"/>
            <a:ext cx="7315200" cy="833766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0" marR="5080" indent="0">
              <a:lnSpc>
                <a:spcPct val="152600"/>
              </a:lnSpc>
              <a:spcBef>
                <a:spcPts val="95"/>
              </a:spcBef>
              <a:buNone/>
            </a:pPr>
            <a:r>
              <a:rPr sz="2000" spc="-5" dirty="0"/>
              <a:t>The materials for </a:t>
            </a:r>
            <a:r>
              <a:rPr sz="2000" spc="-10" dirty="0"/>
              <a:t>our </a:t>
            </a:r>
            <a:r>
              <a:rPr sz="2000" spc="-5" dirty="0"/>
              <a:t>Word Processor are ideas and experiences that we </a:t>
            </a:r>
            <a:r>
              <a:rPr sz="2000" spc="-10" dirty="0"/>
              <a:t>have  </a:t>
            </a:r>
            <a:r>
              <a:rPr sz="2000" spc="-5" dirty="0"/>
              <a:t>learned from YouTube </a:t>
            </a:r>
            <a:r>
              <a:rPr sz="2000" dirty="0"/>
              <a:t>Playlist. </a:t>
            </a:r>
            <a:r>
              <a:rPr sz="2000" spc="-10" dirty="0"/>
              <a:t>We have </a:t>
            </a:r>
            <a:r>
              <a:rPr sz="2000" spc="-5" dirty="0"/>
              <a:t>read books to better implement PyQt5  with Python into making </a:t>
            </a:r>
            <a:r>
              <a:rPr sz="2000" spc="-10" dirty="0"/>
              <a:t>own </a:t>
            </a:r>
            <a:r>
              <a:rPr sz="2000" spc="-5" dirty="0"/>
              <a:t>GUI </a:t>
            </a:r>
            <a:r>
              <a:rPr sz="2000" dirty="0"/>
              <a:t>based </a:t>
            </a:r>
            <a:r>
              <a:rPr sz="2000" spc="-5" dirty="0"/>
              <a:t>applications, Finally we implemented  </a:t>
            </a:r>
            <a:r>
              <a:rPr sz="2000" spc="-10" dirty="0"/>
              <a:t>our </a:t>
            </a:r>
            <a:r>
              <a:rPr sz="2000" spc="-5" dirty="0"/>
              <a:t>software using Visual Studio Code and Python 3.6.9 and </a:t>
            </a:r>
            <a:r>
              <a:rPr sz="2000" spc="-10" dirty="0"/>
              <a:t>used </a:t>
            </a:r>
            <a:r>
              <a:rPr sz="2000" dirty="0"/>
              <a:t>icons </a:t>
            </a:r>
            <a:r>
              <a:rPr sz="2000" spc="-5" dirty="0"/>
              <a:t>from  IconFinder.com, PyQt5 libraries, speech_recognition </a:t>
            </a:r>
            <a:r>
              <a:rPr sz="2000" spc="-10" dirty="0"/>
              <a:t>libraries, </a:t>
            </a:r>
            <a:r>
              <a:rPr sz="2000" spc="-5" dirty="0"/>
              <a:t>QtPrintSupport </a:t>
            </a:r>
            <a:r>
              <a:rPr sz="2000" dirty="0"/>
              <a:t>to  </a:t>
            </a:r>
            <a:r>
              <a:rPr sz="2000" spc="-10" dirty="0"/>
              <a:t>support </a:t>
            </a:r>
            <a:r>
              <a:rPr sz="2000" spc="-5" dirty="0"/>
              <a:t>printing functionalities. All these experiences </a:t>
            </a:r>
            <a:r>
              <a:rPr sz="2000" dirty="0"/>
              <a:t>we </a:t>
            </a:r>
            <a:r>
              <a:rPr sz="2000" spc="-10" dirty="0"/>
              <a:t>have </a:t>
            </a:r>
            <a:r>
              <a:rPr sz="2000" spc="-5" dirty="0"/>
              <a:t>got and </a:t>
            </a:r>
            <a:r>
              <a:rPr sz="2000" dirty="0"/>
              <a:t>finally  </a:t>
            </a:r>
            <a:r>
              <a:rPr sz="2000" spc="-5" dirty="0"/>
              <a:t>implemented them into </a:t>
            </a:r>
            <a:r>
              <a:rPr sz="2000" spc="-10" dirty="0"/>
              <a:t>our own </a:t>
            </a:r>
            <a:r>
              <a:rPr sz="2000" spc="-5" dirty="0"/>
              <a:t>unique software comprises of useful rich  features.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b="1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</a:rPr>
              <a:t>MATERIALS USED</a:t>
            </a:r>
            <a:endParaRPr lang="en-US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/>
              <a:cs typeface="Calibri"/>
            </a:endParaRPr>
          </a:p>
          <a:p>
            <a:pPr marL="526415" indent="-285750">
              <a:lnSpc>
                <a:spcPct val="100000"/>
              </a:lnSpc>
              <a:spcBef>
                <a:spcPts val="1010"/>
              </a:spcBef>
              <a:buFont typeface="Wingdings" panose="05000000000000000000" pitchFamily="2" charset="2"/>
              <a:buChar char="v"/>
              <a:tabLst>
                <a:tab pos="470534" algn="l"/>
              </a:tabLst>
            </a:pPr>
            <a:r>
              <a:rPr spc="-5" dirty="0"/>
              <a:t>Icons from</a:t>
            </a:r>
            <a:r>
              <a:rPr spc="-10" dirty="0"/>
              <a:t> </a:t>
            </a:r>
            <a:r>
              <a:rPr spc="-5" dirty="0" err="1"/>
              <a:t>IconFinder</a:t>
            </a:r>
            <a:r>
              <a:rPr spc="-5" dirty="0"/>
              <a:t>.</a:t>
            </a:r>
          </a:p>
          <a:p>
            <a:pPr marL="526415" marR="212725" indent="-285750">
              <a:lnSpc>
                <a:spcPct val="152500"/>
              </a:lnSpc>
              <a:buFont typeface="Wingdings" panose="05000000000000000000" pitchFamily="2" charset="2"/>
              <a:buChar char="v"/>
              <a:tabLst>
                <a:tab pos="470534" algn="l"/>
              </a:tabLst>
            </a:pPr>
            <a:r>
              <a:rPr spc="-5" dirty="0"/>
              <a:t>PyQt5 Book (Creating GUI Applications with Python Qt5 (PyQt5 Edition):  The hands-on </a:t>
            </a:r>
            <a:r>
              <a:rPr dirty="0"/>
              <a:t>guide </a:t>
            </a:r>
            <a:r>
              <a:rPr spc="-5" dirty="0"/>
              <a:t>to making apps with </a:t>
            </a:r>
            <a:r>
              <a:rPr dirty="0"/>
              <a:t>Python).</a:t>
            </a:r>
          </a:p>
          <a:p>
            <a:pPr marL="526415" indent="-285750">
              <a:lnSpc>
                <a:spcPct val="100000"/>
              </a:lnSpc>
              <a:spcBef>
                <a:spcPts val="1010"/>
              </a:spcBef>
              <a:buFont typeface="Wingdings" panose="05000000000000000000" pitchFamily="2" charset="2"/>
              <a:buChar char="v"/>
              <a:tabLst>
                <a:tab pos="470534" algn="l"/>
              </a:tabLst>
            </a:pPr>
            <a:r>
              <a:rPr spc="-10" dirty="0"/>
              <a:t>YouTube </a:t>
            </a:r>
            <a:r>
              <a:rPr spc="-5" dirty="0"/>
              <a:t>Playlist </a:t>
            </a:r>
            <a:r>
              <a:rPr spc="-10" dirty="0"/>
              <a:t>(PyQt </a:t>
            </a:r>
            <a:r>
              <a:rPr spc="-5" dirty="0"/>
              <a:t>with Python GUI Programming</a:t>
            </a:r>
            <a:r>
              <a:rPr spc="60" dirty="0"/>
              <a:t> </a:t>
            </a:r>
            <a:r>
              <a:rPr dirty="0"/>
              <a:t>Tutorial).</a:t>
            </a:r>
          </a:p>
          <a:p>
            <a:pPr marL="526415" indent="-285750">
              <a:lnSpc>
                <a:spcPct val="100000"/>
              </a:lnSpc>
              <a:spcBef>
                <a:spcPts val="1005"/>
              </a:spcBef>
              <a:buFont typeface="Wingdings" panose="05000000000000000000" pitchFamily="2" charset="2"/>
              <a:buChar char="v"/>
              <a:tabLst>
                <a:tab pos="470534" algn="l"/>
              </a:tabLst>
            </a:pPr>
            <a:r>
              <a:rPr spc="-5" dirty="0"/>
              <a:t>Visual Studio Code.</a:t>
            </a:r>
          </a:p>
          <a:p>
            <a:pPr marL="526415" indent="-285750">
              <a:lnSpc>
                <a:spcPct val="100000"/>
              </a:lnSpc>
              <a:spcBef>
                <a:spcPts val="1019"/>
              </a:spcBef>
              <a:buFont typeface="Wingdings" panose="05000000000000000000" pitchFamily="2" charset="2"/>
              <a:buChar char="v"/>
              <a:tabLst>
                <a:tab pos="470534" algn="l"/>
              </a:tabLst>
            </a:pPr>
            <a:r>
              <a:rPr spc="-5" dirty="0"/>
              <a:t>Ideas from Microsoft Word/Notepad.</a:t>
            </a:r>
          </a:p>
          <a:p>
            <a:pPr marL="526415" marR="371475" indent="-285750">
              <a:lnSpc>
                <a:spcPct val="152500"/>
              </a:lnSpc>
              <a:spcBef>
                <a:spcPts val="5"/>
              </a:spcBef>
              <a:buFont typeface="Wingdings" panose="05000000000000000000" pitchFamily="2" charset="2"/>
              <a:buChar char="v"/>
              <a:tabLst>
                <a:tab pos="470534" algn="l"/>
              </a:tabLst>
            </a:pPr>
            <a:r>
              <a:rPr spc="-10" dirty="0"/>
              <a:t>How </a:t>
            </a:r>
            <a:r>
              <a:rPr spc="-5" dirty="0"/>
              <a:t>our word processor can be </a:t>
            </a:r>
            <a:r>
              <a:rPr dirty="0"/>
              <a:t>easily </a:t>
            </a:r>
            <a:r>
              <a:rPr spc="-5" dirty="0"/>
              <a:t>accessible to person with visual  impairments.</a:t>
            </a:r>
          </a:p>
        </p:txBody>
      </p:sp>
      <p:sp>
        <p:nvSpPr>
          <p:cNvPr id="4" name="object 2"/>
          <p:cNvSpPr txBox="1">
            <a:spLocks/>
          </p:cNvSpPr>
          <p:nvPr/>
        </p:nvSpPr>
        <p:spPr>
          <a:xfrm>
            <a:off x="533400" y="304800"/>
            <a:ext cx="6600524" cy="1501140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 defTabSz="77724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9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marL="12700" marR="5080" indent="25400">
              <a:lnSpc>
                <a:spcPct val="101699"/>
              </a:lnSpc>
            </a:pPr>
            <a:r>
              <a:rPr lang="en-US" sz="4800" u="sng" spc="-5" dirty="0"/>
              <a:t>GATHERING  MATERIALS:</a:t>
            </a:r>
            <a:endParaRPr lang="en-US" sz="4800" u="sng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200" y="396294"/>
            <a:ext cx="6851650" cy="83666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57200" y="7016622"/>
            <a:ext cx="6853555" cy="0"/>
          </a:xfrm>
          <a:custGeom>
            <a:avLst/>
            <a:gdLst/>
            <a:ahLst/>
            <a:cxnLst/>
            <a:rect l="l" t="t" r="r" b="b"/>
            <a:pathLst>
              <a:path w="6853555">
                <a:moveTo>
                  <a:pt x="0" y="0"/>
                </a:moveTo>
                <a:lnTo>
                  <a:pt x="6853174" y="0"/>
                </a:lnTo>
              </a:path>
            </a:pathLst>
          </a:custGeom>
          <a:ln w="1981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" y="2133600"/>
            <a:ext cx="7772400" cy="247503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lang="en-US" sz="8000" b="1" spc="-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PROJECT SCOPE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36906" y="4876800"/>
            <a:ext cx="6498590" cy="278884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065" marR="5080" algn="ctr">
              <a:lnSpc>
                <a:spcPct val="152700"/>
              </a:lnSpc>
              <a:spcBef>
                <a:spcPts val="105"/>
              </a:spcBef>
            </a:pPr>
            <a:r>
              <a:rPr sz="2000" spc="-5" dirty="0">
                <a:latin typeface="Calibri"/>
                <a:cs typeface="Calibri"/>
              </a:rPr>
              <a:t>The Scope of this </a:t>
            </a:r>
            <a:r>
              <a:rPr sz="2000" spc="-10" dirty="0">
                <a:latin typeface="Calibri"/>
                <a:cs typeface="Calibri"/>
              </a:rPr>
              <a:t>project </a:t>
            </a:r>
            <a:r>
              <a:rPr sz="2000" spc="-5" dirty="0">
                <a:latin typeface="Calibri"/>
                <a:cs typeface="Calibri"/>
              </a:rPr>
              <a:t>is </a:t>
            </a:r>
            <a:r>
              <a:rPr sz="2000" dirty="0">
                <a:latin typeface="Calibri"/>
                <a:cs typeface="Calibri"/>
              </a:rPr>
              <a:t>very </a:t>
            </a:r>
            <a:r>
              <a:rPr sz="2000" spc="-5" dirty="0">
                <a:latin typeface="Calibri"/>
                <a:cs typeface="Calibri"/>
              </a:rPr>
              <a:t>large. In future, this software can </a:t>
            </a:r>
            <a:r>
              <a:rPr sz="2000" spc="-10" dirty="0">
                <a:latin typeface="Calibri"/>
                <a:cs typeface="Calibri"/>
              </a:rPr>
              <a:t>be  </a:t>
            </a:r>
            <a:r>
              <a:rPr sz="2000" spc="-5" dirty="0">
                <a:latin typeface="Calibri"/>
                <a:cs typeface="Calibri"/>
              </a:rPr>
              <a:t>implemented on a large </a:t>
            </a:r>
            <a:r>
              <a:rPr sz="2000" spc="-10" dirty="0">
                <a:latin typeface="Calibri"/>
                <a:cs typeface="Calibri"/>
              </a:rPr>
              <a:t>scale </a:t>
            </a:r>
            <a:r>
              <a:rPr sz="2000" spc="-5" dirty="0">
                <a:latin typeface="Calibri"/>
                <a:cs typeface="Calibri"/>
              </a:rPr>
              <a:t>and </a:t>
            </a:r>
            <a:r>
              <a:rPr sz="2000" dirty="0">
                <a:latin typeface="Calibri"/>
                <a:cs typeface="Calibri"/>
              </a:rPr>
              <a:t>can </a:t>
            </a:r>
            <a:r>
              <a:rPr sz="2000" spc="-5" dirty="0">
                <a:latin typeface="Calibri"/>
                <a:cs typeface="Calibri"/>
              </a:rPr>
              <a:t>include </a:t>
            </a:r>
            <a:r>
              <a:rPr sz="2000" spc="-10" dirty="0">
                <a:latin typeface="Calibri"/>
                <a:cs typeface="Calibri"/>
              </a:rPr>
              <a:t>features such </a:t>
            </a:r>
            <a:r>
              <a:rPr sz="2000" spc="-5" dirty="0">
                <a:latin typeface="Calibri"/>
                <a:cs typeface="Calibri"/>
              </a:rPr>
              <a:t>as making audio  notes from the </a:t>
            </a:r>
            <a:r>
              <a:rPr sz="2000" dirty="0">
                <a:latin typeface="Calibri"/>
                <a:cs typeface="Calibri"/>
              </a:rPr>
              <a:t>text </a:t>
            </a:r>
            <a:r>
              <a:rPr sz="2000" spc="-5" dirty="0">
                <a:latin typeface="Calibri"/>
                <a:cs typeface="Calibri"/>
              </a:rPr>
              <a:t>files, </a:t>
            </a:r>
            <a:r>
              <a:rPr sz="2000" spc="-10" dirty="0">
                <a:latin typeface="Calibri"/>
                <a:cs typeface="Calibri"/>
              </a:rPr>
              <a:t>OCR </a:t>
            </a:r>
            <a:r>
              <a:rPr sz="2000" spc="-5" dirty="0">
                <a:latin typeface="Calibri"/>
                <a:cs typeface="Calibri"/>
              </a:rPr>
              <a:t>scanning, </a:t>
            </a:r>
            <a:r>
              <a:rPr sz="2000" dirty="0">
                <a:latin typeface="Calibri"/>
                <a:cs typeface="Calibri"/>
              </a:rPr>
              <a:t>Built-in </a:t>
            </a:r>
            <a:r>
              <a:rPr sz="2000" spc="-5" dirty="0">
                <a:latin typeface="Calibri"/>
                <a:cs typeface="Calibri"/>
              </a:rPr>
              <a:t>Dictionary, </a:t>
            </a:r>
            <a:r>
              <a:rPr sz="2000" spc="-10" dirty="0">
                <a:latin typeface="Calibri"/>
                <a:cs typeface="Calibri"/>
              </a:rPr>
              <a:t>Text </a:t>
            </a:r>
            <a:r>
              <a:rPr sz="2000" spc="-5" dirty="0">
                <a:latin typeface="Calibri"/>
                <a:cs typeface="Calibri"/>
              </a:rPr>
              <a:t>to speech  conversion, Full Image editing, Translator, Voice Assistance Internet searching,  </a:t>
            </a:r>
            <a:r>
              <a:rPr sz="2000" spc="-10" dirty="0">
                <a:latin typeface="Calibri"/>
                <a:cs typeface="Calibri"/>
              </a:rPr>
              <a:t>Voice </a:t>
            </a:r>
            <a:r>
              <a:rPr sz="2000" spc="-5" dirty="0">
                <a:latin typeface="Calibri"/>
                <a:cs typeface="Calibri"/>
              </a:rPr>
              <a:t>Assistant, Using as a code </a:t>
            </a:r>
            <a:r>
              <a:rPr sz="2000" dirty="0">
                <a:latin typeface="Calibri"/>
                <a:cs typeface="Calibri"/>
              </a:rPr>
              <a:t>editor </a:t>
            </a:r>
            <a:r>
              <a:rPr sz="2000" spc="-5" dirty="0">
                <a:latin typeface="Calibri"/>
                <a:cs typeface="Calibri"/>
              </a:rPr>
              <a:t>like Visual Studio </a:t>
            </a:r>
            <a:r>
              <a:rPr sz="2000" spc="-10" dirty="0">
                <a:latin typeface="Calibri"/>
                <a:cs typeface="Calibri"/>
              </a:rPr>
              <a:t>Code,</a:t>
            </a:r>
            <a:r>
              <a:rPr sz="2000" spc="6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etc.</a:t>
            </a:r>
            <a:endParaRPr sz="2000" dirty="0">
              <a:latin typeface="Calibri"/>
              <a:cs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304800"/>
            <a:ext cx="7772400" cy="71442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5400" algn="ctr">
              <a:lnSpc>
                <a:spcPct val="101699"/>
              </a:lnSpc>
            </a:pPr>
            <a:r>
              <a:rPr lang="en-US" sz="4800" spc="-5" dirty="0"/>
              <a:t>FEATURES</a:t>
            </a:r>
            <a:endParaRPr lang="en-US" sz="4800" dirty="0"/>
          </a:p>
        </p:txBody>
      </p:sp>
      <p:sp>
        <p:nvSpPr>
          <p:cNvPr id="3" name="object 3"/>
          <p:cNvSpPr txBox="1"/>
          <p:nvPr/>
        </p:nvSpPr>
        <p:spPr>
          <a:xfrm>
            <a:off x="444500" y="1207770"/>
            <a:ext cx="6736080" cy="8144217"/>
          </a:xfrm>
          <a:prstGeom prst="rect">
            <a:avLst/>
          </a:prstGeom>
        </p:spPr>
        <p:txBody>
          <a:bodyPr vert="horz" wrap="square" lIns="0" tIns="93345" rIns="0" bIns="0" rtlCol="0">
            <a:spAutoFit/>
          </a:bodyPr>
          <a:lstStyle/>
          <a:p>
            <a:pPr marL="76200">
              <a:lnSpc>
                <a:spcPct val="100000"/>
              </a:lnSpc>
              <a:spcBef>
                <a:spcPts val="735"/>
              </a:spcBef>
            </a:pPr>
            <a:r>
              <a:rPr sz="1600" spc="-10" dirty="0">
                <a:latin typeface="Calibri"/>
                <a:cs typeface="Calibri"/>
              </a:rPr>
              <a:t>Here </a:t>
            </a:r>
            <a:r>
              <a:rPr sz="1600" spc="-5" dirty="0">
                <a:latin typeface="Calibri"/>
                <a:cs typeface="Calibri"/>
              </a:rPr>
              <a:t>are the features that are implemented in our</a:t>
            </a:r>
            <a:r>
              <a:rPr sz="1600" spc="3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project:</a:t>
            </a:r>
          </a:p>
          <a:p>
            <a:pPr marL="469900" indent="-457200">
              <a:lnSpc>
                <a:spcPct val="100000"/>
              </a:lnSpc>
              <a:spcBef>
                <a:spcPts val="100"/>
              </a:spcBef>
              <a:buFont typeface="+mj-lt"/>
              <a:buAutoNum type="arabicPeriod"/>
            </a:pPr>
            <a:r>
              <a:rPr lang="en-US" sz="2400" b="1" u="sng" spc="-5" dirty="0">
                <a:latin typeface="Calibri"/>
                <a:cs typeface="Calibri"/>
              </a:rPr>
              <a:t>BASIC DISPLAY AND SCROLLING:</a:t>
            </a:r>
            <a:endParaRPr lang="en-US" sz="2400" dirty="0">
              <a:latin typeface="Calibri"/>
              <a:cs typeface="Calibri"/>
            </a:endParaRPr>
          </a:p>
          <a:p>
            <a:pPr marL="76200">
              <a:lnSpc>
                <a:spcPct val="100000"/>
              </a:lnSpc>
              <a:spcBef>
                <a:spcPts val="105"/>
              </a:spcBef>
            </a:pPr>
            <a:r>
              <a:rPr sz="1600" spc="-5" dirty="0">
                <a:latin typeface="Calibri"/>
                <a:cs typeface="Calibri"/>
              </a:rPr>
              <a:t>The editor displays the contents of a </a:t>
            </a:r>
            <a:r>
              <a:rPr sz="1600" dirty="0">
                <a:latin typeface="Calibri"/>
                <a:cs typeface="Calibri"/>
              </a:rPr>
              <a:t>file </a:t>
            </a:r>
            <a:r>
              <a:rPr sz="1600" spc="-5" dirty="0">
                <a:latin typeface="Calibri"/>
                <a:cs typeface="Calibri"/>
              </a:rPr>
              <a:t>in a window along with horizontal</a:t>
            </a:r>
            <a:r>
              <a:rPr sz="1600" spc="7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and</a:t>
            </a:r>
            <a:endParaRPr sz="1600" dirty="0">
              <a:latin typeface="Calibri"/>
              <a:cs typeface="Calibri"/>
            </a:endParaRPr>
          </a:p>
          <a:p>
            <a:pPr marL="76200" marR="5715">
              <a:lnSpc>
                <a:spcPct val="152500"/>
              </a:lnSpc>
            </a:pPr>
            <a:r>
              <a:rPr sz="1600" spc="-5" dirty="0">
                <a:latin typeface="Calibri"/>
                <a:cs typeface="Calibri"/>
              </a:rPr>
              <a:t>vertical scrollbars. </a:t>
            </a:r>
            <a:r>
              <a:rPr sz="1600" spc="-10" dirty="0">
                <a:latin typeface="Calibri"/>
                <a:cs typeface="Calibri"/>
              </a:rPr>
              <a:t>The </a:t>
            </a:r>
            <a:r>
              <a:rPr sz="1600" spc="-5" dirty="0">
                <a:latin typeface="Calibri"/>
                <a:cs typeface="Calibri"/>
              </a:rPr>
              <a:t>editor works correctly when the window is resized. </a:t>
            </a:r>
            <a:r>
              <a:rPr sz="1600" spc="-10" dirty="0">
                <a:latin typeface="Calibri"/>
                <a:cs typeface="Calibri"/>
              </a:rPr>
              <a:t>The  </a:t>
            </a:r>
            <a:r>
              <a:rPr sz="1600" spc="-5" dirty="0">
                <a:latin typeface="Calibri"/>
                <a:cs typeface="Calibri"/>
              </a:rPr>
              <a:t>size of the thumbs in the scrollbars properly reflect the current height and of the  window relative to the total </a:t>
            </a:r>
            <a:r>
              <a:rPr sz="1600" spc="-10" dirty="0">
                <a:latin typeface="Calibri"/>
                <a:cs typeface="Calibri"/>
              </a:rPr>
              <a:t>document </a:t>
            </a:r>
            <a:r>
              <a:rPr sz="1600" spc="-5" dirty="0">
                <a:latin typeface="Calibri"/>
                <a:cs typeface="Calibri"/>
              </a:rPr>
              <a:t>height and width; this changes </a:t>
            </a:r>
            <a:r>
              <a:rPr sz="1600" dirty="0">
                <a:latin typeface="Calibri"/>
                <a:cs typeface="Calibri"/>
              </a:rPr>
              <a:t>when</a:t>
            </a:r>
            <a:r>
              <a:rPr sz="1600" spc="14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the</a:t>
            </a:r>
            <a:endParaRPr sz="1600" dirty="0">
              <a:latin typeface="Calibri"/>
              <a:cs typeface="Calibri"/>
            </a:endParaRPr>
          </a:p>
          <a:p>
            <a:pPr marL="76200">
              <a:lnSpc>
                <a:spcPct val="100000"/>
              </a:lnSpc>
              <a:spcBef>
                <a:spcPts val="1010"/>
              </a:spcBef>
            </a:pPr>
            <a:r>
              <a:rPr sz="1600" spc="-5" dirty="0">
                <a:latin typeface="Calibri"/>
                <a:cs typeface="Calibri"/>
              </a:rPr>
              <a:t>document </a:t>
            </a:r>
            <a:r>
              <a:rPr sz="1600" dirty="0">
                <a:latin typeface="Calibri"/>
                <a:cs typeface="Calibri"/>
              </a:rPr>
              <a:t>is </a:t>
            </a:r>
            <a:r>
              <a:rPr sz="1600" spc="-5" dirty="0">
                <a:latin typeface="Calibri"/>
                <a:cs typeface="Calibri"/>
              </a:rPr>
              <a:t>modified or the window is</a:t>
            </a:r>
            <a:r>
              <a:rPr sz="1600" spc="1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resized.</a:t>
            </a:r>
            <a:endParaRPr sz="1600" dirty="0">
              <a:latin typeface="Calibri"/>
              <a:cs typeface="Calibri"/>
            </a:endParaRPr>
          </a:p>
          <a:p>
            <a:pPr marL="315595" indent="-303530">
              <a:spcBef>
                <a:spcPts val="965"/>
              </a:spcBef>
              <a:buFontTx/>
              <a:buAutoNum type="arabicPeriod" startAt="2"/>
              <a:tabLst>
                <a:tab pos="316230" algn="l"/>
              </a:tabLst>
            </a:pPr>
            <a:r>
              <a:rPr lang="en-US" sz="2400" b="1" u="sng" spc="-5" dirty="0">
                <a:latin typeface="Calibri"/>
                <a:cs typeface="Calibri"/>
              </a:rPr>
              <a:t>RICH TEXT:</a:t>
            </a:r>
            <a:endParaRPr lang="en-US" sz="2400" dirty="0">
              <a:latin typeface="Calibri"/>
              <a:cs typeface="Calibri"/>
            </a:endParaRPr>
          </a:p>
          <a:p>
            <a:pPr marL="76200" algn="just">
              <a:lnSpc>
                <a:spcPct val="100000"/>
              </a:lnSpc>
              <a:spcBef>
                <a:spcPts val="90"/>
              </a:spcBef>
            </a:pPr>
            <a:r>
              <a:rPr sz="1600" spc="-5" dirty="0">
                <a:latin typeface="Calibri"/>
                <a:cs typeface="Calibri"/>
              </a:rPr>
              <a:t>All text will be displayed in </a:t>
            </a:r>
            <a:r>
              <a:rPr sz="1600" dirty="0">
                <a:latin typeface="Calibri"/>
                <a:cs typeface="Calibri"/>
              </a:rPr>
              <a:t>an </a:t>
            </a:r>
            <a:r>
              <a:rPr sz="1600" spc="-5" dirty="0">
                <a:latin typeface="Calibri"/>
                <a:cs typeface="Calibri"/>
              </a:rPr>
              <a:t>advance text </a:t>
            </a:r>
            <a:r>
              <a:rPr sz="1600" spc="-10" dirty="0">
                <a:latin typeface="Calibri"/>
                <a:cs typeface="Calibri"/>
              </a:rPr>
              <a:t>format (like </a:t>
            </a:r>
            <a:r>
              <a:rPr sz="1600" spc="-5" dirty="0">
                <a:latin typeface="Calibri"/>
                <a:cs typeface="Calibri"/>
              </a:rPr>
              <a:t>a program supporting</a:t>
            </a:r>
            <a:r>
              <a:rPr sz="1600" spc="14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rtf</a:t>
            </a:r>
            <a:endParaRPr sz="1600" dirty="0">
              <a:latin typeface="Calibri"/>
              <a:cs typeface="Calibri"/>
            </a:endParaRPr>
          </a:p>
          <a:p>
            <a:pPr marL="76200" marR="542925" algn="just">
              <a:lnSpc>
                <a:spcPct val="152500"/>
              </a:lnSpc>
              <a:spcBef>
                <a:spcPts val="15"/>
              </a:spcBef>
            </a:pPr>
            <a:r>
              <a:rPr sz="1600" spc="-5" dirty="0">
                <a:latin typeface="Calibri"/>
                <a:cs typeface="Calibri"/>
              </a:rPr>
              <a:t>file type or html document displaying web </a:t>
            </a:r>
            <a:r>
              <a:rPr sz="1600" dirty="0">
                <a:latin typeface="Calibri"/>
                <a:cs typeface="Calibri"/>
              </a:rPr>
              <a:t>pages, for </a:t>
            </a:r>
            <a:r>
              <a:rPr sz="1600" spc="-5" dirty="0">
                <a:latin typeface="Calibri"/>
                <a:cs typeface="Calibri"/>
              </a:rPr>
              <a:t>example). </a:t>
            </a:r>
            <a:r>
              <a:rPr sz="1600" spc="-10" dirty="0">
                <a:latin typeface="Calibri"/>
                <a:cs typeface="Calibri"/>
              </a:rPr>
              <a:t>The </a:t>
            </a:r>
            <a:r>
              <a:rPr sz="1600" spc="-5" dirty="0">
                <a:latin typeface="Calibri"/>
                <a:cs typeface="Calibri"/>
              </a:rPr>
              <a:t>editor  supports rich text </a:t>
            </a:r>
            <a:r>
              <a:rPr sz="1600" spc="-10" dirty="0">
                <a:latin typeface="Calibri"/>
                <a:cs typeface="Calibri"/>
              </a:rPr>
              <a:t>features such </a:t>
            </a:r>
            <a:r>
              <a:rPr sz="1600" spc="-5" dirty="0">
                <a:latin typeface="Calibri"/>
                <a:cs typeface="Calibri"/>
              </a:rPr>
              <a:t>as multiple fonts, </a:t>
            </a:r>
            <a:r>
              <a:rPr sz="1600" spc="-10" dirty="0">
                <a:latin typeface="Calibri"/>
                <a:cs typeface="Calibri"/>
              </a:rPr>
              <a:t>boldface, </a:t>
            </a:r>
            <a:r>
              <a:rPr sz="1600" dirty="0">
                <a:latin typeface="Calibri"/>
                <a:cs typeface="Calibri"/>
              </a:rPr>
              <a:t>italic, </a:t>
            </a:r>
            <a:r>
              <a:rPr sz="1600" spc="-5" dirty="0">
                <a:latin typeface="Calibri"/>
                <a:cs typeface="Calibri"/>
              </a:rPr>
              <a:t>tabs, </a:t>
            </a:r>
            <a:r>
              <a:rPr sz="1600" spc="-10" dirty="0">
                <a:latin typeface="Calibri"/>
                <a:cs typeface="Calibri"/>
              </a:rPr>
              <a:t>or  </a:t>
            </a:r>
            <a:r>
              <a:rPr sz="1600" spc="-5" dirty="0">
                <a:latin typeface="Calibri"/>
                <a:cs typeface="Calibri"/>
              </a:rPr>
              <a:t>adjustable indents.</a:t>
            </a:r>
            <a:endParaRPr sz="1600" dirty="0">
              <a:latin typeface="Calibri"/>
              <a:cs typeface="Calibri"/>
            </a:endParaRPr>
          </a:p>
          <a:p>
            <a:pPr marL="315595" indent="-303530">
              <a:spcBef>
                <a:spcPts val="965"/>
              </a:spcBef>
              <a:buFontTx/>
              <a:buAutoNum type="arabicPeriod" startAt="3"/>
              <a:tabLst>
                <a:tab pos="316230" algn="l"/>
              </a:tabLst>
            </a:pPr>
            <a:r>
              <a:rPr lang="en-US" sz="2400" b="1" u="sng" spc="-5" dirty="0">
                <a:latin typeface="Calibri"/>
                <a:cs typeface="Calibri"/>
              </a:rPr>
              <a:t>LINES:</a:t>
            </a:r>
            <a:endParaRPr sz="2400" dirty="0">
              <a:latin typeface="Calibri"/>
              <a:cs typeface="Calibri"/>
            </a:endParaRPr>
          </a:p>
          <a:p>
            <a:pPr marL="76200">
              <a:lnSpc>
                <a:spcPct val="100000"/>
              </a:lnSpc>
              <a:spcBef>
                <a:spcPts val="90"/>
              </a:spcBef>
            </a:pPr>
            <a:r>
              <a:rPr sz="1600" spc="-5" dirty="0">
                <a:latin typeface="Calibri"/>
                <a:cs typeface="Calibri"/>
              </a:rPr>
              <a:t>Lines in the document are terminated by newline characters </a:t>
            </a:r>
            <a:r>
              <a:rPr sz="1600" dirty="0">
                <a:latin typeface="Calibri"/>
                <a:cs typeface="Calibri"/>
              </a:rPr>
              <a:t>("\n"). </a:t>
            </a:r>
            <a:r>
              <a:rPr sz="1600" spc="-5" dirty="0">
                <a:latin typeface="Calibri"/>
                <a:cs typeface="Calibri"/>
              </a:rPr>
              <a:t>Each line</a:t>
            </a:r>
            <a:r>
              <a:rPr sz="1600" spc="8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of</a:t>
            </a:r>
            <a:endParaRPr sz="1600" dirty="0">
              <a:latin typeface="Calibri"/>
              <a:cs typeface="Calibri"/>
            </a:endParaRPr>
          </a:p>
          <a:p>
            <a:pPr marL="76200" marR="20955">
              <a:lnSpc>
                <a:spcPct val="152500"/>
              </a:lnSpc>
            </a:pPr>
            <a:r>
              <a:rPr sz="1600" spc="-5" dirty="0">
                <a:latin typeface="Calibri"/>
                <a:cs typeface="Calibri"/>
              </a:rPr>
              <a:t>the </a:t>
            </a:r>
            <a:r>
              <a:rPr sz="1600" spc="-10" dirty="0">
                <a:latin typeface="Calibri"/>
                <a:cs typeface="Calibri"/>
              </a:rPr>
              <a:t>document </a:t>
            </a:r>
            <a:r>
              <a:rPr sz="1600" spc="-5" dirty="0">
                <a:latin typeface="Calibri"/>
                <a:cs typeface="Calibri"/>
              </a:rPr>
              <a:t>should appear as a </a:t>
            </a:r>
            <a:r>
              <a:rPr sz="1600" dirty="0">
                <a:latin typeface="Calibri"/>
                <a:cs typeface="Calibri"/>
              </a:rPr>
              <a:t>single </a:t>
            </a:r>
            <a:r>
              <a:rPr sz="1600" spc="-5" dirty="0">
                <a:latin typeface="Calibri"/>
                <a:cs typeface="Calibri"/>
              </a:rPr>
              <a:t>line in the </a:t>
            </a:r>
            <a:r>
              <a:rPr sz="1600" spc="-10" dirty="0">
                <a:latin typeface="Calibri"/>
                <a:cs typeface="Calibri"/>
              </a:rPr>
              <a:t>display </a:t>
            </a:r>
            <a:r>
              <a:rPr sz="1600" spc="-5" dirty="0">
                <a:latin typeface="Calibri"/>
                <a:cs typeface="Calibri"/>
              </a:rPr>
              <a:t>(i.e., do </a:t>
            </a:r>
            <a:r>
              <a:rPr sz="1600" spc="-10" dirty="0">
                <a:latin typeface="Calibri"/>
                <a:cs typeface="Calibri"/>
              </a:rPr>
              <a:t>not </a:t>
            </a:r>
            <a:r>
              <a:rPr sz="1600" spc="-5" dirty="0">
                <a:latin typeface="Calibri"/>
                <a:cs typeface="Calibri"/>
              </a:rPr>
              <a:t>wrap long  lines; the </a:t>
            </a:r>
            <a:r>
              <a:rPr sz="1600" spc="-10" dirty="0">
                <a:latin typeface="Calibri"/>
                <a:cs typeface="Calibri"/>
              </a:rPr>
              <a:t>user </a:t>
            </a:r>
            <a:r>
              <a:rPr sz="1600" spc="-5" dirty="0">
                <a:latin typeface="Calibri"/>
                <a:cs typeface="Calibri"/>
              </a:rPr>
              <a:t>can </a:t>
            </a:r>
            <a:r>
              <a:rPr sz="1600" spc="-10" dirty="0">
                <a:latin typeface="Calibri"/>
                <a:cs typeface="Calibri"/>
              </a:rPr>
              <a:t>scroll </a:t>
            </a:r>
            <a:r>
              <a:rPr sz="1600" dirty="0">
                <a:latin typeface="Calibri"/>
                <a:cs typeface="Calibri"/>
              </a:rPr>
              <a:t>horizontally </a:t>
            </a:r>
            <a:r>
              <a:rPr sz="1600" spc="-5" dirty="0">
                <a:latin typeface="Calibri"/>
                <a:cs typeface="Calibri"/>
              </a:rPr>
              <a:t>instead). On Windows platforms,</a:t>
            </a:r>
            <a:r>
              <a:rPr sz="1600" spc="5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files</a:t>
            </a:r>
            <a:endParaRPr sz="1600" dirty="0">
              <a:latin typeface="Calibri"/>
              <a:cs typeface="Calibri"/>
            </a:endParaRPr>
          </a:p>
          <a:p>
            <a:pPr marL="76200" marR="220979">
              <a:lnSpc>
                <a:spcPct val="152600"/>
              </a:lnSpc>
              <a:spcBef>
                <a:spcPts val="10"/>
              </a:spcBef>
            </a:pPr>
            <a:r>
              <a:rPr sz="1600" spc="-5" dirty="0">
                <a:latin typeface="Calibri"/>
                <a:cs typeface="Calibri"/>
              </a:rPr>
              <a:t>sometimes </a:t>
            </a:r>
            <a:r>
              <a:rPr sz="1600" spc="-10" dirty="0">
                <a:latin typeface="Calibri"/>
                <a:cs typeface="Calibri"/>
              </a:rPr>
              <a:t>use </a:t>
            </a:r>
            <a:r>
              <a:rPr sz="1600" spc="-5" dirty="0">
                <a:latin typeface="Calibri"/>
                <a:cs typeface="Calibri"/>
              </a:rPr>
              <a:t>a </a:t>
            </a:r>
            <a:r>
              <a:rPr sz="1600" dirty="0">
                <a:latin typeface="Calibri"/>
                <a:cs typeface="Calibri"/>
              </a:rPr>
              <a:t>two-character </a:t>
            </a:r>
            <a:r>
              <a:rPr sz="1600" spc="-5" dirty="0">
                <a:latin typeface="Calibri"/>
                <a:cs typeface="Calibri"/>
              </a:rPr>
              <a:t>sequence "\r\n" to </a:t>
            </a:r>
            <a:r>
              <a:rPr sz="1600" dirty="0">
                <a:latin typeface="Calibri"/>
                <a:cs typeface="Calibri"/>
              </a:rPr>
              <a:t>terminate </a:t>
            </a:r>
            <a:r>
              <a:rPr sz="1600" spc="-5" dirty="0">
                <a:latin typeface="Calibri"/>
                <a:cs typeface="Calibri"/>
              </a:rPr>
              <a:t>lines; </a:t>
            </a:r>
            <a:r>
              <a:rPr sz="1600" dirty="0">
                <a:latin typeface="Calibri"/>
                <a:cs typeface="Calibri"/>
              </a:rPr>
              <a:t>when  </a:t>
            </a:r>
            <a:r>
              <a:rPr sz="1600" spc="-5" dirty="0">
                <a:latin typeface="Calibri"/>
                <a:cs typeface="Calibri"/>
              </a:rPr>
              <a:t>reading in files, you should replace </a:t>
            </a:r>
            <a:r>
              <a:rPr sz="1600" dirty="0">
                <a:latin typeface="Calibri"/>
                <a:cs typeface="Calibri"/>
              </a:rPr>
              <a:t>"\r\n" </a:t>
            </a:r>
            <a:r>
              <a:rPr sz="1600" spc="-5" dirty="0">
                <a:latin typeface="Calibri"/>
                <a:cs typeface="Calibri"/>
              </a:rPr>
              <a:t>with just </a:t>
            </a:r>
            <a:r>
              <a:rPr sz="1600" dirty="0">
                <a:latin typeface="Calibri"/>
                <a:cs typeface="Calibri"/>
              </a:rPr>
              <a:t>"\n", </a:t>
            </a:r>
            <a:r>
              <a:rPr sz="1600" spc="-5" dirty="0">
                <a:latin typeface="Calibri"/>
                <a:cs typeface="Calibri"/>
              </a:rPr>
              <a:t>and </a:t>
            </a:r>
            <a:r>
              <a:rPr sz="1600" dirty="0">
                <a:latin typeface="Calibri"/>
                <a:cs typeface="Calibri"/>
              </a:rPr>
              <a:t>when </a:t>
            </a:r>
            <a:r>
              <a:rPr sz="1600" spc="-5" dirty="0">
                <a:latin typeface="Calibri"/>
                <a:cs typeface="Calibri"/>
              </a:rPr>
              <a:t>writing </a:t>
            </a:r>
            <a:r>
              <a:rPr sz="1600" spc="-10" dirty="0">
                <a:latin typeface="Calibri"/>
                <a:cs typeface="Calibri"/>
              </a:rPr>
              <a:t>out  </a:t>
            </a:r>
            <a:r>
              <a:rPr sz="1600" spc="-5" dirty="0">
                <a:latin typeface="Calibri"/>
                <a:cs typeface="Calibri"/>
              </a:rPr>
              <a:t>files, you </a:t>
            </a:r>
            <a:r>
              <a:rPr sz="1600" spc="-10" dirty="0">
                <a:latin typeface="Calibri"/>
                <a:cs typeface="Calibri"/>
              </a:rPr>
              <a:t>should </a:t>
            </a:r>
            <a:r>
              <a:rPr sz="1600" dirty="0">
                <a:latin typeface="Calibri"/>
                <a:cs typeface="Calibri"/>
              </a:rPr>
              <a:t>always </a:t>
            </a:r>
            <a:r>
              <a:rPr sz="1600" spc="-10" dirty="0">
                <a:latin typeface="Calibri"/>
                <a:cs typeface="Calibri"/>
              </a:rPr>
              <a:t>use </a:t>
            </a:r>
            <a:r>
              <a:rPr sz="1600" dirty="0">
                <a:latin typeface="Calibri"/>
                <a:cs typeface="Calibri"/>
              </a:rPr>
              <a:t>"\n" </a:t>
            </a:r>
            <a:r>
              <a:rPr sz="1600" spc="-5" dirty="0">
                <a:latin typeface="Calibri"/>
                <a:cs typeface="Calibri"/>
              </a:rPr>
              <a:t>as </a:t>
            </a:r>
            <a:r>
              <a:rPr sz="1600" dirty="0">
                <a:latin typeface="Calibri"/>
                <a:cs typeface="Calibri"/>
              </a:rPr>
              <a:t>the </a:t>
            </a:r>
            <a:r>
              <a:rPr sz="1600" spc="-5" dirty="0">
                <a:latin typeface="Calibri"/>
                <a:cs typeface="Calibri"/>
              </a:rPr>
              <a:t>line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terminator.</a:t>
            </a:r>
            <a:endParaRPr sz="1600" dirty="0">
              <a:latin typeface="Calibri"/>
              <a:cs typeface="Calibri"/>
            </a:endParaRPr>
          </a:p>
          <a:p>
            <a:pPr marL="315595" indent="-303530">
              <a:spcBef>
                <a:spcPts val="965"/>
              </a:spcBef>
              <a:buFontTx/>
              <a:buAutoNum type="arabicPeriod" startAt="4"/>
              <a:tabLst>
                <a:tab pos="316230" algn="l"/>
              </a:tabLst>
            </a:pPr>
            <a:r>
              <a:rPr lang="en-US" sz="2400" b="1" u="sng" spc="-5" dirty="0">
                <a:latin typeface="Calibri"/>
                <a:cs typeface="Calibri"/>
              </a:rPr>
              <a:t>DYNAMIC WIDTH FONT:</a:t>
            </a:r>
            <a:endParaRPr sz="2400" dirty="0">
              <a:latin typeface="Calibri"/>
              <a:cs typeface="Calibri"/>
            </a:endParaRPr>
          </a:p>
          <a:p>
            <a:pPr marL="76200" algn="just">
              <a:lnSpc>
                <a:spcPct val="100000"/>
              </a:lnSpc>
              <a:spcBef>
                <a:spcPts val="90"/>
              </a:spcBef>
            </a:pPr>
            <a:r>
              <a:rPr sz="1600" spc="-10" dirty="0">
                <a:latin typeface="Calibri"/>
                <a:cs typeface="Calibri"/>
              </a:rPr>
              <a:t>We </a:t>
            </a:r>
            <a:r>
              <a:rPr sz="1600" spc="-5" dirty="0">
                <a:latin typeface="Calibri"/>
                <a:cs typeface="Calibri"/>
              </a:rPr>
              <a:t>used a dynamic width font for </a:t>
            </a:r>
            <a:r>
              <a:rPr sz="1600" dirty="0">
                <a:latin typeface="Calibri"/>
                <a:cs typeface="Calibri"/>
              </a:rPr>
              <a:t>the </a:t>
            </a:r>
            <a:r>
              <a:rPr sz="1600" spc="-10" dirty="0">
                <a:latin typeface="Calibri"/>
                <a:cs typeface="Calibri"/>
              </a:rPr>
              <a:t>editor, </a:t>
            </a:r>
            <a:r>
              <a:rPr sz="1600" spc="-5" dirty="0">
                <a:latin typeface="Calibri"/>
                <a:cs typeface="Calibri"/>
              </a:rPr>
              <a:t>so that columns line </a:t>
            </a:r>
            <a:r>
              <a:rPr sz="1600" spc="-10" dirty="0">
                <a:latin typeface="Calibri"/>
                <a:cs typeface="Calibri"/>
              </a:rPr>
              <a:t>up.</a:t>
            </a:r>
            <a:r>
              <a:rPr sz="1600" spc="6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I</a:t>
            </a:r>
            <a:endParaRPr sz="1600" dirty="0">
              <a:latin typeface="Calibri"/>
              <a:cs typeface="Calibri"/>
            </a:endParaRPr>
          </a:p>
          <a:p>
            <a:pPr marL="76200" algn="just">
              <a:lnSpc>
                <a:spcPct val="100000"/>
              </a:lnSpc>
              <a:spcBef>
                <a:spcPts val="1010"/>
              </a:spcBef>
            </a:pPr>
            <a:r>
              <a:rPr sz="1600" spc="-5" dirty="0">
                <a:latin typeface="Calibri"/>
                <a:cs typeface="Calibri"/>
              </a:rPr>
              <a:t>recommend using the Monospace font in a 12-point</a:t>
            </a:r>
            <a:r>
              <a:rPr sz="1600" spc="3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size</a:t>
            </a:r>
            <a:endParaRPr sz="1600" dirty="0">
              <a:latin typeface="Calibri"/>
              <a:cs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0691" y="837044"/>
            <a:ext cx="6798309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975"/>
              </a:spcBef>
            </a:pPr>
            <a:r>
              <a:rPr lang="en-US" sz="2400" b="1" spc="-5" dirty="0">
                <a:latin typeface="Calibri"/>
                <a:cs typeface="Calibri"/>
              </a:rPr>
              <a:t>5. </a:t>
            </a:r>
            <a:r>
              <a:rPr lang="en-US" sz="2400" b="1" u="sng" spc="-5" dirty="0">
                <a:latin typeface="Calibri"/>
                <a:cs typeface="Calibri"/>
              </a:rPr>
              <a:t>READING AND WRITING FILES:</a:t>
            </a:r>
            <a:br>
              <a:rPr lang="en-US" sz="2400" dirty="0">
                <a:latin typeface="Calibri"/>
                <a:cs typeface="Calibri"/>
              </a:rPr>
            </a:br>
            <a:endParaRPr lang="en-US" sz="2400" dirty="0">
              <a:solidFill>
                <a:schemeClr val="tx1"/>
              </a:solidFill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44500" y="1236345"/>
            <a:ext cx="6798309" cy="824943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6200" marR="275590">
              <a:lnSpc>
                <a:spcPct val="152600"/>
              </a:lnSpc>
              <a:spcBef>
                <a:spcPts val="100"/>
              </a:spcBef>
            </a:pPr>
            <a:r>
              <a:rPr sz="1600" spc="-5" dirty="0">
                <a:latin typeface="Calibri"/>
                <a:cs typeface="Calibri"/>
              </a:rPr>
              <a:t>The editor should require a single command-line argument </a:t>
            </a:r>
            <a:r>
              <a:rPr sz="1600" dirty="0">
                <a:latin typeface="Calibri"/>
                <a:cs typeface="Calibri"/>
              </a:rPr>
              <a:t>giving </a:t>
            </a:r>
            <a:r>
              <a:rPr sz="1600" spc="-5" dirty="0">
                <a:latin typeface="Calibri"/>
                <a:cs typeface="Calibri"/>
              </a:rPr>
              <a:t>the </a:t>
            </a:r>
            <a:r>
              <a:rPr sz="1600" spc="-10" dirty="0">
                <a:latin typeface="Calibri"/>
                <a:cs typeface="Calibri"/>
              </a:rPr>
              <a:t>name of  </a:t>
            </a:r>
            <a:r>
              <a:rPr sz="1600" spc="-5" dirty="0">
                <a:latin typeface="Calibri"/>
                <a:cs typeface="Calibri"/>
              </a:rPr>
              <a:t>the file to edit. </a:t>
            </a:r>
            <a:r>
              <a:rPr sz="1600" spc="-10" dirty="0">
                <a:latin typeface="Calibri"/>
                <a:cs typeface="Calibri"/>
              </a:rPr>
              <a:t>If the </a:t>
            </a:r>
            <a:r>
              <a:rPr sz="1600" spc="-5" dirty="0">
                <a:latin typeface="Calibri"/>
                <a:cs typeface="Calibri"/>
              </a:rPr>
              <a:t>user types </a:t>
            </a:r>
            <a:r>
              <a:rPr sz="1600" b="1" spc="-5" dirty="0">
                <a:latin typeface="Calibri"/>
                <a:cs typeface="Calibri"/>
              </a:rPr>
              <a:t>Control-s</a:t>
            </a:r>
            <a:r>
              <a:rPr sz="1600" spc="-5" dirty="0">
                <a:latin typeface="Calibri"/>
                <a:cs typeface="Calibri"/>
              </a:rPr>
              <a:t>, the editor should save the current  contents of the document back to </a:t>
            </a:r>
            <a:r>
              <a:rPr sz="1600" dirty="0">
                <a:latin typeface="Calibri"/>
                <a:cs typeface="Calibri"/>
              </a:rPr>
              <a:t>the </a:t>
            </a:r>
            <a:r>
              <a:rPr sz="1600" spc="-5" dirty="0">
                <a:latin typeface="Calibri"/>
                <a:cs typeface="Calibri"/>
              </a:rPr>
              <a:t>file.</a:t>
            </a:r>
            <a:endParaRPr sz="1600" dirty="0">
              <a:latin typeface="Calibri"/>
              <a:cs typeface="Calibri"/>
            </a:endParaRPr>
          </a:p>
          <a:p>
            <a:pPr marL="12700">
              <a:spcBef>
                <a:spcPts val="975"/>
              </a:spcBef>
            </a:pPr>
            <a:r>
              <a:rPr lang="en-US" sz="2400" b="1" spc="-5" dirty="0">
                <a:latin typeface="Calibri"/>
                <a:cs typeface="Calibri"/>
              </a:rPr>
              <a:t>6. </a:t>
            </a:r>
            <a:r>
              <a:rPr lang="en-US" sz="2400" b="1" u="sng" spc="-5" dirty="0">
                <a:latin typeface="Calibri"/>
                <a:cs typeface="Calibri"/>
              </a:rPr>
              <a:t>INSERTION CURSOR:</a:t>
            </a:r>
            <a:endParaRPr sz="2400" dirty="0">
              <a:latin typeface="Calibri"/>
              <a:cs typeface="Calibri"/>
            </a:endParaRPr>
          </a:p>
          <a:p>
            <a:pPr marL="76200">
              <a:lnSpc>
                <a:spcPct val="100000"/>
              </a:lnSpc>
              <a:spcBef>
                <a:spcPts val="90"/>
              </a:spcBef>
            </a:pPr>
            <a:r>
              <a:rPr sz="1600" spc="-10" dirty="0">
                <a:latin typeface="Calibri"/>
                <a:cs typeface="Calibri"/>
              </a:rPr>
              <a:t>When </a:t>
            </a:r>
            <a:r>
              <a:rPr sz="1600" spc="-5" dirty="0">
                <a:latin typeface="Calibri"/>
                <a:cs typeface="Calibri"/>
              </a:rPr>
              <a:t>the </a:t>
            </a:r>
            <a:r>
              <a:rPr sz="1600" spc="-10" dirty="0">
                <a:latin typeface="Calibri"/>
                <a:cs typeface="Calibri"/>
              </a:rPr>
              <a:t>user </a:t>
            </a:r>
            <a:r>
              <a:rPr sz="1600" spc="-5" dirty="0">
                <a:latin typeface="Calibri"/>
                <a:cs typeface="Calibri"/>
              </a:rPr>
              <a:t>clicks in the window, the editor </a:t>
            </a:r>
            <a:r>
              <a:rPr sz="1600" dirty="0">
                <a:latin typeface="Calibri"/>
                <a:cs typeface="Calibri"/>
              </a:rPr>
              <a:t>displays </a:t>
            </a:r>
            <a:r>
              <a:rPr sz="1600" spc="-5" dirty="0">
                <a:latin typeface="Calibri"/>
                <a:cs typeface="Calibri"/>
              </a:rPr>
              <a:t>a blinking vertical bar</a:t>
            </a:r>
            <a:r>
              <a:rPr sz="1600" spc="12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just</a:t>
            </a:r>
            <a:endParaRPr sz="1600" dirty="0">
              <a:latin typeface="Calibri"/>
              <a:cs typeface="Calibri"/>
            </a:endParaRPr>
          </a:p>
          <a:p>
            <a:pPr marL="76200">
              <a:lnSpc>
                <a:spcPct val="100000"/>
              </a:lnSpc>
              <a:spcBef>
                <a:spcPts val="1010"/>
              </a:spcBef>
            </a:pPr>
            <a:r>
              <a:rPr sz="1600" spc="-5" dirty="0">
                <a:latin typeface="Calibri"/>
                <a:cs typeface="Calibri"/>
              </a:rPr>
              <a:t>to the left of the closest character to the click. </a:t>
            </a:r>
            <a:r>
              <a:rPr sz="1600" spc="-10" dirty="0">
                <a:latin typeface="Calibri"/>
                <a:cs typeface="Calibri"/>
              </a:rPr>
              <a:t>The </a:t>
            </a:r>
            <a:r>
              <a:rPr sz="1600" dirty="0">
                <a:latin typeface="Calibri"/>
                <a:cs typeface="Calibri"/>
              </a:rPr>
              <a:t>bar blinks </a:t>
            </a:r>
            <a:r>
              <a:rPr sz="1600" spc="-5" dirty="0">
                <a:latin typeface="Calibri"/>
                <a:cs typeface="Calibri"/>
              </a:rPr>
              <a:t>on and off: </a:t>
            </a:r>
            <a:r>
              <a:rPr sz="1600" dirty="0">
                <a:latin typeface="Calibri"/>
                <a:cs typeface="Calibri"/>
              </a:rPr>
              <a:t>on</a:t>
            </a:r>
            <a:r>
              <a:rPr sz="1600" spc="10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for</a:t>
            </a:r>
            <a:endParaRPr sz="1600" dirty="0">
              <a:latin typeface="Calibri"/>
              <a:cs typeface="Calibri"/>
            </a:endParaRPr>
          </a:p>
          <a:p>
            <a:pPr marL="76200">
              <a:lnSpc>
                <a:spcPct val="100000"/>
              </a:lnSpc>
              <a:spcBef>
                <a:spcPts val="1010"/>
              </a:spcBef>
            </a:pPr>
            <a:r>
              <a:rPr sz="1600" spc="-5" dirty="0">
                <a:latin typeface="Calibri"/>
                <a:cs typeface="Calibri"/>
              </a:rPr>
              <a:t>0.5 seconds, then off for 0.5 seconds, and so on. If the </a:t>
            </a:r>
            <a:r>
              <a:rPr sz="1600" spc="-10" dirty="0">
                <a:latin typeface="Calibri"/>
                <a:cs typeface="Calibri"/>
              </a:rPr>
              <a:t>mouse </a:t>
            </a:r>
            <a:r>
              <a:rPr sz="1600" spc="-5" dirty="0">
                <a:latin typeface="Calibri"/>
                <a:cs typeface="Calibri"/>
              </a:rPr>
              <a:t>is dragged with</a:t>
            </a:r>
            <a:r>
              <a:rPr sz="1600" spc="15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the</a:t>
            </a:r>
            <a:endParaRPr sz="1600" dirty="0">
              <a:latin typeface="Calibri"/>
              <a:cs typeface="Calibri"/>
            </a:endParaRPr>
          </a:p>
          <a:p>
            <a:pPr marL="76200" marR="37465">
              <a:lnSpc>
                <a:spcPct val="152500"/>
              </a:lnSpc>
            </a:pPr>
            <a:r>
              <a:rPr sz="1600" spc="-5" dirty="0">
                <a:latin typeface="Calibri"/>
                <a:cs typeface="Calibri"/>
              </a:rPr>
              <a:t>button </a:t>
            </a:r>
            <a:r>
              <a:rPr sz="1600" spc="-10" dirty="0">
                <a:latin typeface="Calibri"/>
                <a:cs typeface="Calibri"/>
              </a:rPr>
              <a:t>down, </a:t>
            </a:r>
            <a:r>
              <a:rPr sz="1600" spc="-5" dirty="0">
                <a:latin typeface="Calibri"/>
                <a:cs typeface="Calibri"/>
              </a:rPr>
              <a:t>the insertion cursor must follow the mouse. </a:t>
            </a:r>
            <a:r>
              <a:rPr sz="1600" dirty="0">
                <a:latin typeface="Calibri"/>
                <a:cs typeface="Calibri"/>
              </a:rPr>
              <a:t>If </a:t>
            </a:r>
            <a:r>
              <a:rPr sz="1600" spc="-5" dirty="0">
                <a:latin typeface="Calibri"/>
                <a:cs typeface="Calibri"/>
              </a:rPr>
              <a:t>a window loses  input </a:t>
            </a:r>
            <a:r>
              <a:rPr sz="1600" spc="-10" dirty="0">
                <a:latin typeface="Calibri"/>
                <a:cs typeface="Calibri"/>
              </a:rPr>
              <a:t>focus </a:t>
            </a:r>
            <a:r>
              <a:rPr sz="1600" spc="-5" dirty="0">
                <a:latin typeface="Calibri"/>
                <a:cs typeface="Calibri"/>
              </a:rPr>
              <a:t>(i.e., you click in a </a:t>
            </a:r>
            <a:r>
              <a:rPr sz="1600" dirty="0">
                <a:latin typeface="Calibri"/>
                <a:cs typeface="Calibri"/>
              </a:rPr>
              <a:t>different </a:t>
            </a:r>
            <a:r>
              <a:rPr sz="1600" spc="-5" dirty="0">
                <a:latin typeface="Calibri"/>
                <a:cs typeface="Calibri"/>
              </a:rPr>
              <a:t>window) it will stop displaying the </a:t>
            </a:r>
            <a:r>
              <a:rPr sz="1600" spc="-10" dirty="0">
                <a:latin typeface="Calibri"/>
                <a:cs typeface="Calibri"/>
              </a:rPr>
              <a:t>cursor;  </a:t>
            </a:r>
            <a:r>
              <a:rPr sz="1600" spc="-5" dirty="0">
                <a:latin typeface="Calibri"/>
                <a:cs typeface="Calibri"/>
              </a:rPr>
              <a:t>when the window regains focus it displays the cursor</a:t>
            </a:r>
            <a:r>
              <a:rPr sz="1600" spc="1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again.</a:t>
            </a:r>
          </a:p>
          <a:p>
            <a:pPr marL="12065">
              <a:spcBef>
                <a:spcPts val="975"/>
              </a:spcBef>
              <a:tabLst>
                <a:tab pos="316230" algn="l"/>
              </a:tabLst>
            </a:pPr>
            <a:r>
              <a:rPr lang="en-US" sz="2400" b="1" spc="-5" dirty="0">
                <a:latin typeface="Calibri"/>
                <a:cs typeface="Calibri"/>
              </a:rPr>
              <a:t>7. </a:t>
            </a:r>
            <a:r>
              <a:rPr lang="en-US" sz="2400" b="1" u="sng" spc="-5" dirty="0">
                <a:latin typeface="Calibri"/>
                <a:cs typeface="Calibri"/>
              </a:rPr>
              <a:t>TYPING:</a:t>
            </a:r>
            <a:endParaRPr sz="2400" dirty="0">
              <a:latin typeface="Calibri"/>
              <a:cs typeface="Calibri"/>
            </a:endParaRPr>
          </a:p>
          <a:p>
            <a:pPr marL="7620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latin typeface="Calibri"/>
                <a:cs typeface="Calibri"/>
              </a:rPr>
              <a:t>When </a:t>
            </a:r>
            <a:r>
              <a:rPr sz="1600" spc="-5" dirty="0">
                <a:latin typeface="Calibri"/>
                <a:cs typeface="Calibri"/>
              </a:rPr>
              <a:t>the </a:t>
            </a:r>
            <a:r>
              <a:rPr sz="1600" spc="-10" dirty="0">
                <a:latin typeface="Calibri"/>
                <a:cs typeface="Calibri"/>
              </a:rPr>
              <a:t>user </a:t>
            </a:r>
            <a:r>
              <a:rPr sz="1600" spc="-5" dirty="0">
                <a:latin typeface="Calibri"/>
                <a:cs typeface="Calibri"/>
              </a:rPr>
              <a:t>type’s printable characters such as "A" </a:t>
            </a:r>
            <a:r>
              <a:rPr sz="1600" dirty="0">
                <a:latin typeface="Calibri"/>
                <a:cs typeface="Calibri"/>
              </a:rPr>
              <a:t>or </a:t>
            </a:r>
            <a:r>
              <a:rPr sz="1600" spc="-5" dirty="0">
                <a:latin typeface="Calibri"/>
                <a:cs typeface="Calibri"/>
              </a:rPr>
              <a:t>"%", the characters</a:t>
            </a:r>
            <a:r>
              <a:rPr sz="1600" spc="18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will</a:t>
            </a:r>
            <a:endParaRPr sz="1600" dirty="0">
              <a:latin typeface="Calibri"/>
              <a:cs typeface="Calibri"/>
            </a:endParaRPr>
          </a:p>
          <a:p>
            <a:pPr marL="76200" marR="10160">
              <a:lnSpc>
                <a:spcPts val="2930"/>
              </a:lnSpc>
              <a:spcBef>
                <a:spcPts val="265"/>
              </a:spcBef>
            </a:pPr>
            <a:r>
              <a:rPr sz="1600" spc="-5" dirty="0">
                <a:latin typeface="Calibri"/>
                <a:cs typeface="Calibri"/>
              </a:rPr>
              <a:t>be inserted at the cursor location </a:t>
            </a:r>
            <a:r>
              <a:rPr sz="1600" dirty="0">
                <a:latin typeface="Calibri"/>
                <a:cs typeface="Calibri"/>
              </a:rPr>
              <a:t>and </a:t>
            </a:r>
            <a:r>
              <a:rPr sz="1600" spc="-5" dirty="0">
                <a:latin typeface="Calibri"/>
                <a:cs typeface="Calibri"/>
              </a:rPr>
              <a:t>the cursor </a:t>
            </a:r>
            <a:r>
              <a:rPr sz="1600" dirty="0">
                <a:latin typeface="Calibri"/>
                <a:cs typeface="Calibri"/>
              </a:rPr>
              <a:t>will </a:t>
            </a:r>
            <a:r>
              <a:rPr sz="1600" spc="-5" dirty="0">
                <a:latin typeface="Calibri"/>
                <a:cs typeface="Calibri"/>
              </a:rPr>
              <a:t>advance to remain just after  the character that was typed.</a:t>
            </a:r>
            <a:endParaRPr sz="1600" dirty="0">
              <a:latin typeface="Calibri"/>
              <a:cs typeface="Calibri"/>
            </a:endParaRPr>
          </a:p>
          <a:p>
            <a:pPr marL="12065">
              <a:spcBef>
                <a:spcPts val="695"/>
              </a:spcBef>
              <a:tabLst>
                <a:tab pos="316230" algn="l"/>
              </a:tabLst>
            </a:pPr>
            <a:r>
              <a:rPr lang="en-US" sz="2400" b="1" spc="-5" dirty="0">
                <a:latin typeface="Calibri"/>
                <a:cs typeface="Calibri"/>
              </a:rPr>
              <a:t>8. </a:t>
            </a:r>
            <a:r>
              <a:rPr lang="en-US" sz="2400" b="1" u="sng" spc="-5" dirty="0">
                <a:latin typeface="Calibri"/>
                <a:cs typeface="Calibri"/>
              </a:rPr>
              <a:t>NEWLINES:</a:t>
            </a:r>
            <a:endParaRPr sz="2400" dirty="0">
              <a:latin typeface="Calibri"/>
              <a:cs typeface="Calibri"/>
            </a:endParaRPr>
          </a:p>
          <a:p>
            <a:pPr marL="76200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latin typeface="Calibri"/>
                <a:cs typeface="Calibri"/>
              </a:rPr>
              <a:t>If </a:t>
            </a:r>
            <a:r>
              <a:rPr sz="1600" spc="-5" dirty="0">
                <a:latin typeface="Calibri"/>
                <a:cs typeface="Calibri"/>
              </a:rPr>
              <a:t>the </a:t>
            </a:r>
            <a:r>
              <a:rPr sz="1600" spc="-10" dirty="0">
                <a:latin typeface="Calibri"/>
                <a:cs typeface="Calibri"/>
              </a:rPr>
              <a:t>user </a:t>
            </a:r>
            <a:r>
              <a:rPr sz="1600" spc="-5" dirty="0">
                <a:latin typeface="Calibri"/>
                <a:cs typeface="Calibri"/>
              </a:rPr>
              <a:t>types the </a:t>
            </a:r>
            <a:r>
              <a:rPr sz="1600" b="1" spc="-5" dirty="0">
                <a:latin typeface="Calibri"/>
                <a:cs typeface="Calibri"/>
              </a:rPr>
              <a:t>Enter </a:t>
            </a:r>
            <a:r>
              <a:rPr sz="1600" dirty="0">
                <a:latin typeface="Calibri"/>
                <a:cs typeface="Calibri"/>
              </a:rPr>
              <a:t>or </a:t>
            </a:r>
            <a:r>
              <a:rPr sz="1600" b="1" spc="-5" dirty="0">
                <a:latin typeface="Calibri"/>
                <a:cs typeface="Calibri"/>
              </a:rPr>
              <a:t>Return </a:t>
            </a:r>
            <a:r>
              <a:rPr sz="1600" spc="-10" dirty="0">
                <a:latin typeface="Calibri"/>
                <a:cs typeface="Calibri"/>
              </a:rPr>
              <a:t>key (which </a:t>
            </a:r>
            <a:r>
              <a:rPr sz="1600" spc="-5" dirty="0">
                <a:latin typeface="Calibri"/>
                <a:cs typeface="Calibri"/>
              </a:rPr>
              <a:t>corresponds </a:t>
            </a:r>
            <a:r>
              <a:rPr sz="1600" dirty="0">
                <a:latin typeface="Calibri"/>
                <a:cs typeface="Calibri"/>
              </a:rPr>
              <a:t>to </a:t>
            </a:r>
            <a:r>
              <a:rPr sz="1600" spc="-5" dirty="0">
                <a:latin typeface="Calibri"/>
                <a:cs typeface="Calibri"/>
              </a:rPr>
              <a:t>the</a:t>
            </a:r>
            <a:r>
              <a:rPr sz="1600" spc="135" dirty="0">
                <a:latin typeface="Calibri"/>
                <a:cs typeface="Calibri"/>
              </a:rPr>
              <a:t> </a:t>
            </a:r>
            <a:r>
              <a:rPr sz="1600" b="1" spc="-5" dirty="0">
                <a:latin typeface="Calibri"/>
                <a:cs typeface="Calibri"/>
              </a:rPr>
              <a:t>Control-</a:t>
            </a:r>
            <a:endParaRPr sz="1600" dirty="0">
              <a:latin typeface="Calibri"/>
              <a:cs typeface="Calibri"/>
            </a:endParaRPr>
          </a:p>
          <a:p>
            <a:pPr marL="76200" marR="858519">
              <a:lnSpc>
                <a:spcPts val="2940"/>
              </a:lnSpc>
              <a:spcBef>
                <a:spcPts val="254"/>
              </a:spcBef>
            </a:pPr>
            <a:r>
              <a:rPr sz="1600" b="1" spc="-5" dirty="0">
                <a:latin typeface="Calibri"/>
                <a:cs typeface="Calibri"/>
              </a:rPr>
              <a:t>r </a:t>
            </a:r>
            <a:r>
              <a:rPr sz="1600" spc="-5" dirty="0">
                <a:latin typeface="Calibri"/>
                <a:cs typeface="Calibri"/>
              </a:rPr>
              <a:t>character, or </a:t>
            </a:r>
            <a:r>
              <a:rPr sz="1600" b="1" spc="-5" dirty="0">
                <a:latin typeface="Calibri"/>
                <a:cs typeface="Calibri"/>
              </a:rPr>
              <a:t>"\r"</a:t>
            </a:r>
            <a:r>
              <a:rPr sz="1600" spc="-5" dirty="0">
                <a:latin typeface="Calibri"/>
                <a:cs typeface="Calibri"/>
              </a:rPr>
              <a:t>), you should insert a newline character </a:t>
            </a:r>
            <a:r>
              <a:rPr sz="1600" dirty="0">
                <a:latin typeface="Calibri"/>
                <a:cs typeface="Calibri"/>
              </a:rPr>
              <a:t>("\n") in </a:t>
            </a:r>
            <a:r>
              <a:rPr sz="1600" spc="-10" dirty="0">
                <a:latin typeface="Calibri"/>
                <a:cs typeface="Calibri"/>
              </a:rPr>
              <a:t>the  </a:t>
            </a:r>
            <a:r>
              <a:rPr sz="1600" spc="-5" dirty="0">
                <a:latin typeface="Calibri"/>
                <a:cs typeface="Calibri"/>
              </a:rPr>
              <a:t>document and display a </a:t>
            </a:r>
            <a:r>
              <a:rPr sz="1600" spc="-10" dirty="0">
                <a:latin typeface="Calibri"/>
                <a:cs typeface="Calibri"/>
              </a:rPr>
              <a:t>new </a:t>
            </a:r>
            <a:r>
              <a:rPr sz="1600" dirty="0">
                <a:latin typeface="Calibri"/>
                <a:cs typeface="Calibri"/>
              </a:rPr>
              <a:t>line </a:t>
            </a:r>
            <a:r>
              <a:rPr sz="1600" spc="-5" dirty="0">
                <a:latin typeface="Calibri"/>
                <a:cs typeface="Calibri"/>
              </a:rPr>
              <a:t>in the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window.</a:t>
            </a:r>
            <a:endParaRPr sz="1600" dirty="0">
              <a:latin typeface="Calibri"/>
              <a:cs typeface="Calibri"/>
            </a:endParaRPr>
          </a:p>
          <a:p>
            <a:pPr marL="12065">
              <a:spcBef>
                <a:spcPts val="700"/>
              </a:spcBef>
              <a:tabLst>
                <a:tab pos="316230" algn="l"/>
              </a:tabLst>
            </a:pPr>
            <a:r>
              <a:rPr lang="en-US" sz="2400" b="1" spc="-5" dirty="0">
                <a:latin typeface="Calibri"/>
                <a:cs typeface="Calibri"/>
              </a:rPr>
              <a:t>9. </a:t>
            </a:r>
            <a:r>
              <a:rPr lang="en-US" sz="2400" b="1" u="sng" spc="-5" dirty="0">
                <a:latin typeface="Calibri"/>
                <a:cs typeface="Calibri"/>
              </a:rPr>
              <a:t>BACKSPACE AND DELETE:</a:t>
            </a:r>
            <a:endParaRPr sz="2400" dirty="0">
              <a:latin typeface="Calibri"/>
              <a:cs typeface="Calibri"/>
            </a:endParaRPr>
          </a:p>
          <a:p>
            <a:pPr marL="76200">
              <a:lnSpc>
                <a:spcPct val="100000"/>
              </a:lnSpc>
              <a:spcBef>
                <a:spcPts val="90"/>
              </a:spcBef>
            </a:pPr>
            <a:r>
              <a:rPr sz="1600" dirty="0">
                <a:latin typeface="Calibri"/>
                <a:cs typeface="Calibri"/>
              </a:rPr>
              <a:t>If </a:t>
            </a:r>
            <a:r>
              <a:rPr sz="1600" spc="-5" dirty="0">
                <a:latin typeface="Calibri"/>
                <a:cs typeface="Calibri"/>
              </a:rPr>
              <a:t>the </a:t>
            </a:r>
            <a:r>
              <a:rPr sz="1600" spc="-10" dirty="0">
                <a:latin typeface="Calibri"/>
                <a:cs typeface="Calibri"/>
              </a:rPr>
              <a:t>user </a:t>
            </a:r>
            <a:r>
              <a:rPr sz="1600" spc="-5" dirty="0">
                <a:latin typeface="Calibri"/>
                <a:cs typeface="Calibri"/>
              </a:rPr>
              <a:t>types the </a:t>
            </a:r>
            <a:r>
              <a:rPr sz="1600" b="1" spc="-5" dirty="0">
                <a:latin typeface="Calibri"/>
                <a:cs typeface="Calibri"/>
              </a:rPr>
              <a:t>Backspace </a:t>
            </a:r>
            <a:r>
              <a:rPr sz="1600" spc="-5" dirty="0">
                <a:latin typeface="Calibri"/>
                <a:cs typeface="Calibri"/>
              </a:rPr>
              <a:t>key, the editor </a:t>
            </a:r>
            <a:r>
              <a:rPr sz="1600" dirty="0">
                <a:latin typeface="Calibri"/>
                <a:cs typeface="Calibri"/>
              </a:rPr>
              <a:t>deletes </a:t>
            </a:r>
            <a:r>
              <a:rPr sz="1600" spc="-5" dirty="0">
                <a:latin typeface="Calibri"/>
                <a:cs typeface="Calibri"/>
              </a:rPr>
              <a:t>the character</a:t>
            </a:r>
            <a:r>
              <a:rPr sz="1600" spc="13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immediately</a:t>
            </a:r>
            <a:endParaRPr sz="1600" dirty="0">
              <a:latin typeface="Calibri"/>
              <a:cs typeface="Calibri"/>
            </a:endParaRPr>
          </a:p>
          <a:p>
            <a:pPr marL="76200" marR="116205">
              <a:lnSpc>
                <a:spcPct val="152500"/>
              </a:lnSpc>
            </a:pPr>
            <a:r>
              <a:rPr sz="1600" spc="-10" dirty="0">
                <a:latin typeface="Calibri"/>
                <a:cs typeface="Calibri"/>
              </a:rPr>
              <a:t>before </a:t>
            </a:r>
            <a:r>
              <a:rPr sz="1600" spc="-5" dirty="0">
                <a:latin typeface="Calibri"/>
                <a:cs typeface="Calibri"/>
              </a:rPr>
              <a:t>the cursor (unless there is a selection; </a:t>
            </a:r>
            <a:r>
              <a:rPr sz="1600" spc="-10" dirty="0">
                <a:latin typeface="Calibri"/>
                <a:cs typeface="Calibri"/>
              </a:rPr>
              <a:t>see </a:t>
            </a:r>
            <a:r>
              <a:rPr sz="1600" spc="-5" dirty="0">
                <a:latin typeface="Calibri"/>
                <a:cs typeface="Calibri"/>
              </a:rPr>
              <a:t>below). </a:t>
            </a:r>
            <a:r>
              <a:rPr sz="1600" spc="-10" dirty="0">
                <a:latin typeface="Calibri"/>
                <a:cs typeface="Calibri"/>
              </a:rPr>
              <a:t>The </a:t>
            </a:r>
            <a:r>
              <a:rPr sz="1600" b="1" spc="-10" dirty="0">
                <a:latin typeface="Calibri"/>
                <a:cs typeface="Calibri"/>
              </a:rPr>
              <a:t>Delete </a:t>
            </a:r>
            <a:r>
              <a:rPr sz="1600" spc="-10" dirty="0">
                <a:latin typeface="Calibri"/>
                <a:cs typeface="Calibri"/>
              </a:rPr>
              <a:t>key </a:t>
            </a:r>
            <a:r>
              <a:rPr sz="1600" spc="-5" dirty="0">
                <a:latin typeface="Calibri"/>
                <a:cs typeface="Calibri"/>
              </a:rPr>
              <a:t>should  </a:t>
            </a:r>
            <a:r>
              <a:rPr sz="1600" spc="-10" dirty="0">
                <a:latin typeface="Calibri"/>
                <a:cs typeface="Calibri"/>
              </a:rPr>
              <a:t>delete </a:t>
            </a:r>
            <a:r>
              <a:rPr sz="1600" spc="-5" dirty="0">
                <a:latin typeface="Calibri"/>
                <a:cs typeface="Calibri"/>
              </a:rPr>
              <a:t>the character at the cursor</a:t>
            </a:r>
            <a:r>
              <a:rPr sz="1600" spc="1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location.</a:t>
            </a:r>
            <a:endParaRPr sz="1600" dirty="0">
              <a:latin typeface="Calibri"/>
              <a:cs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F9C9D"/>
      </a:accent5>
      <a:accent6>
        <a:srgbClr val="9E5E9B"/>
      </a:accent6>
      <a:hlink>
        <a:srgbClr val="58C1BA"/>
      </a:hlink>
      <a:folHlink>
        <a:srgbClr val="9DD0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101</TotalTime>
  <Words>10021</Words>
  <Application>Microsoft Office PowerPoint</Application>
  <PresentationFormat>Custom</PresentationFormat>
  <Paragraphs>317</Paragraphs>
  <Slides>71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78" baseType="lpstr">
      <vt:lpstr>Arial</vt:lpstr>
      <vt:lpstr>Calibri</vt:lpstr>
      <vt:lpstr>Century Gothic</vt:lpstr>
      <vt:lpstr>Times New Roman</vt:lpstr>
      <vt:lpstr>Wingdings</vt:lpstr>
      <vt:lpstr>Wingdings 3</vt:lpstr>
      <vt:lpstr>Ion</vt:lpstr>
      <vt:lpstr>UNIVERSITY OF KARACHI DEPARTMENT OF COMPUTER SCIENCE (UBIT)</vt:lpstr>
      <vt:lpstr>ACKNOWLEDGMENT</vt:lpstr>
      <vt:lpstr>PROJECT PROFILE:</vt:lpstr>
      <vt:lpstr>INTRODUCTION:</vt:lpstr>
      <vt:lpstr>PowerPoint Presentation</vt:lpstr>
      <vt:lpstr>PowerPoint Presentation</vt:lpstr>
      <vt:lpstr>PowerPoint Presentation</vt:lpstr>
      <vt:lpstr>FEATURES</vt:lpstr>
      <vt:lpstr>5. READING AND WRITING FILES: </vt:lpstr>
      <vt:lpstr>7. SELECTION: </vt:lpstr>
      <vt:lpstr>PowerPoint Presentation</vt:lpstr>
      <vt:lpstr>12. UNDO AND THE SELECTION: </vt:lpstr>
      <vt:lpstr>PowerPoint Presentation</vt:lpstr>
      <vt:lpstr>18. PRINT A FILE: </vt:lpstr>
      <vt:lpstr>PowerPoint Presentation</vt:lpstr>
      <vt:lpstr>21. FIND AND REPLACE: </vt:lpstr>
      <vt:lpstr>23. WORDS/SYMBOLS COUNTER: </vt:lpstr>
      <vt:lpstr>25. INSERTING IMAGES: </vt:lpstr>
      <vt:lpstr>28. INSERTING SPEECH NOTES: </vt:lpstr>
      <vt:lpstr>PowerPoint Presentation</vt:lpstr>
      <vt:lpstr>PowerPoint Presentation</vt:lpstr>
      <vt:lpstr>37. MAKE A TEXT SUPERSCRIPTED:</vt:lpstr>
      <vt:lpstr>PowerPoint Presentation</vt:lpstr>
      <vt:lpstr>42. DRAG AND DROP UI ELEMENTS: </vt:lpstr>
      <vt:lpstr>IMPLEMENTATION</vt:lpstr>
      <vt:lpstr>1. NEW FILE:</vt:lpstr>
      <vt:lpstr>2. OPEN FILE:</vt:lpstr>
      <vt:lpstr>PowerPoint Presentation</vt:lpstr>
      <vt:lpstr>3. SAVE FILE:</vt:lpstr>
      <vt:lpstr>PowerPoint Presentation</vt:lpstr>
      <vt:lpstr>4. PRINT A FILE:</vt:lpstr>
      <vt:lpstr>PowerPoint Presentation</vt:lpstr>
      <vt:lpstr>PowerPoint Presentation</vt:lpstr>
      <vt:lpstr>5. TEXT TO PDF CONVERTER:</vt:lpstr>
      <vt:lpstr>PowerPoint Presentation</vt:lpstr>
      <vt:lpstr>6. PREVIEW PAGES BEFORE PRINTING:</vt:lpstr>
      <vt:lpstr>PowerPoint Presentation</vt:lpstr>
      <vt:lpstr>7. FIND AND REPLACE: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10. INSERTING TABLES:</vt:lpstr>
      <vt:lpstr>PowerPoint Presentation</vt:lpstr>
      <vt:lpstr>11. INSERTING IMAGES:</vt:lpstr>
      <vt:lpstr>PowerPoint Presentation</vt:lpstr>
      <vt:lpstr>PowerPoint Presentation</vt:lpstr>
      <vt:lpstr>PowerPoint Presentation</vt:lpstr>
      <vt:lpstr>PowerPoint Presentation</vt:lpstr>
      <vt:lpstr>14. SPEECH NOTES</vt:lpstr>
      <vt:lpstr>PowerPoint Presentation</vt:lpstr>
      <vt:lpstr>15. CHOOSING FONT FAMILY:</vt:lpstr>
      <vt:lpstr>16. CHOOSING FONT SIZES:</vt:lpstr>
      <vt:lpstr>17. CHANGE TEXT FOREGROUND COLOR: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27. DEDENT LINES OF TEXT</vt:lpstr>
      <vt:lpstr>PowerPoint Presentation</vt:lpstr>
      <vt:lpstr>PowerPoint Presentation</vt:lpstr>
      <vt:lpstr>PowerPoint Presentation</vt:lpstr>
      <vt:lpstr>PROJECT SCOPE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University Of Karachi DEPARTMENT OF COMPUTER SCIENCE (UBIT)</dc:title>
  <dc:creator>Bushra</dc:creator>
  <cp:lastModifiedBy>MAK Dawoodi</cp:lastModifiedBy>
  <cp:revision>14</cp:revision>
  <dcterms:created xsi:type="dcterms:W3CDTF">2021-02-11T20:22:15Z</dcterms:created>
  <dcterms:modified xsi:type="dcterms:W3CDTF">2021-03-12T11:05:12Z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2021-02-12T00:00:00Z</vt:filetime>
  </property>
  <property fmtid="{D5CDD505-2E9C-101B-9397-08002B2CF9AE}" pid="3" name="Creator">
    <vt:lpwstr>Microsoft® Word 2013</vt:lpwstr>
  </property>
  <property fmtid="{D5CDD505-2E9C-101B-9397-08002B2CF9AE}" pid="4" name="LastSaved">
    <vt:filetime>2021-02-11T00:00:00Z</vt:filetime>
  </property>
</Properties>
</file>